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omments/modernComment_129_968C3FE4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omments/modernComment_116_15AC2B37.xml" ContentType="application/vnd.ms-powerpoint.comment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4" r:id="rId2"/>
    <p:sldId id="256" r:id="rId3"/>
    <p:sldId id="294" r:id="rId4"/>
    <p:sldId id="299" r:id="rId5"/>
    <p:sldId id="297" r:id="rId6"/>
    <p:sldId id="301" r:id="rId7"/>
    <p:sldId id="300" r:id="rId8"/>
    <p:sldId id="303" r:id="rId9"/>
    <p:sldId id="298" r:id="rId10"/>
    <p:sldId id="295" r:id="rId11"/>
    <p:sldId id="296" r:id="rId12"/>
    <p:sldId id="265" r:id="rId13"/>
    <p:sldId id="285" r:id="rId14"/>
    <p:sldId id="286" r:id="rId15"/>
    <p:sldId id="278" r:id="rId16"/>
    <p:sldId id="269" r:id="rId17"/>
    <p:sldId id="293" r:id="rId18"/>
    <p:sldId id="257" r:id="rId19"/>
    <p:sldId id="292" r:id="rId20"/>
    <p:sldId id="291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745F68-D8B8-B97C-0C30-40A84FFDFC10}" name="Michael Chao" initials="MC" userId="S-1-5-21-3222061595-732799848-2956756862-45109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0000"/>
    <a:srgbClr val="0000FF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FD99D-1EE0-4582-B450-B58D159B88FA}" v="23" dt="2024-06-22T18:35:42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Saline Solution </c:v>
                </c:pt>
              </c:strCache>
            </c:strRef>
          </c:tx>
          <c:spPr>
            <a:pattFill prst="pct5">
              <a:fgClr>
                <a:sysClr val="windowText" lastClr="000000"/>
              </a:fgClr>
              <a:bgClr>
                <a:sysClr val="window" lastClr="FFFFFF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FD-4917-A813-BDCDF26E4C2A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FD-4917-A813-BDCDF26E4C2A}"/>
              </c:ext>
            </c:extLst>
          </c:dPt>
          <c:dPt>
            <c:idx val="3"/>
            <c:invertIfNegative val="0"/>
            <c:bubble3D val="0"/>
            <c:spPr>
              <a:pattFill prst="pct5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FD-4917-A813-BDCDF26E4C2A}"/>
              </c:ext>
            </c:extLst>
          </c:dPt>
          <c:errBars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Sheet1!$A$2:$A$3</c:f>
              <c:strCache>
                <c:ptCount val="2"/>
                <c:pt idx="0">
                  <c:v>Control </c:v>
                </c:pt>
                <c:pt idx="1">
                  <c:v>3% NaCl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247.7</c:v>
                </c:pt>
                <c:pt idx="1">
                  <c:v>75.7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FD-4917-A813-BDCDF26E4C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8660840"/>
        <c:axId val="328661168"/>
      </c:barChart>
      <c:catAx>
        <c:axId val="328660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8661168"/>
        <c:crosses val="autoZero"/>
        <c:auto val="1"/>
        <c:lblAlgn val="ctr"/>
        <c:lblOffset val="100"/>
        <c:noMultiLvlLbl val="0"/>
      </c:catAx>
      <c:valAx>
        <c:axId val="328661168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0840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1320975773910518E-2"/>
          <c:y val="2.9228443317579525E-2"/>
          <c:w val="0.80658545722655706"/>
          <c:h val="0.817327764227034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Dry cut </c:v>
                </c:pt>
              </c:strCache>
            </c:strRef>
          </c:tx>
          <c:spPr>
            <a:ln w="38100" cap="rnd">
              <a:solidFill>
                <a:sysClr val="windowText" lastClr="00000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FD-4917-A813-BDCDF26E4C2A}"/>
              </c:ext>
            </c:extLst>
          </c:dPt>
          <c:dPt>
            <c:idx val="1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FD-4917-A813-BDCDF26E4C2A}"/>
              </c:ext>
            </c:extLst>
          </c:dPt>
          <c:dPt>
            <c:idx val="3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FD-4917-A813-BDCDF26E4C2A}"/>
              </c:ext>
            </c:extLst>
          </c:dPt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5.22</c:v>
                </c:pt>
                <c:pt idx="1">
                  <c:v>5.28</c:v>
                </c:pt>
                <c:pt idx="2">
                  <c:v>5.44</c:v>
                </c:pt>
                <c:pt idx="3">
                  <c:v>6.03</c:v>
                </c:pt>
                <c:pt idx="4">
                  <c:v>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7FD-4917-A813-BDCDF26E4C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Wet cut</c:v>
                </c:pt>
              </c:strCache>
            </c:strRef>
          </c:tx>
          <c:spPr>
            <a:ln w="38100" cap="rnd">
              <a:solidFill>
                <a:srgbClr val="FF0066"/>
              </a:solidFill>
              <a:round/>
            </a:ln>
            <a:effectLst/>
          </c:spPr>
          <c:marker>
            <c:symbol val="star"/>
            <c:size val="7"/>
            <c:spPr>
              <a:solidFill>
                <a:srgbClr val="FF0000"/>
              </a:solidFill>
              <a:ln w="12700">
                <a:solidFill>
                  <a:srgbClr val="FF0000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4.91</c:v>
                </c:pt>
                <c:pt idx="1">
                  <c:v>4.7300000000000004</c:v>
                </c:pt>
                <c:pt idx="2">
                  <c:v>5.33</c:v>
                </c:pt>
                <c:pt idx="3">
                  <c:v>6.18</c:v>
                </c:pt>
                <c:pt idx="4">
                  <c:v>6.39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64-4366-BA62-FD913AAD3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8660840"/>
        <c:axId val="328661168"/>
      </c:lineChart>
      <c:catAx>
        <c:axId val="328660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1168"/>
        <c:crosses val="autoZero"/>
        <c:auto val="1"/>
        <c:lblAlgn val="ctr"/>
        <c:lblOffset val="100"/>
        <c:noMultiLvlLbl val="0"/>
      </c:catAx>
      <c:valAx>
        <c:axId val="328661168"/>
        <c:scaling>
          <c:orientation val="minMax"/>
          <c:max val="8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0840"/>
        <c:crosses val="autoZero"/>
        <c:crossBetween val="between"/>
        <c:majorUnit val="2"/>
        <c:min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706875864242281"/>
          <c:y val="0.13635300851452256"/>
          <c:w val="0.13541863807418708"/>
          <c:h val="0.121532090322773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1320975773910518E-2"/>
          <c:y val="2.9228443317579525E-2"/>
          <c:w val="0.80658545722655706"/>
          <c:h val="0.817327764227034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Dry cut </c:v>
                </c:pt>
              </c:strCache>
            </c:strRef>
          </c:tx>
          <c:spPr>
            <a:ln w="38100" cap="rnd">
              <a:solidFill>
                <a:sysClr val="windowText" lastClr="00000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FD-4917-A813-BDCDF26E4C2A}"/>
              </c:ext>
            </c:extLst>
          </c:dPt>
          <c:dPt>
            <c:idx val="1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FD-4917-A813-BDCDF26E4C2A}"/>
              </c:ext>
            </c:extLst>
          </c:dPt>
          <c:dPt>
            <c:idx val="3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FD-4917-A813-BDCDF26E4C2A}"/>
              </c:ext>
            </c:extLst>
          </c:dPt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2.5099999999999998</c:v>
                </c:pt>
                <c:pt idx="1">
                  <c:v>3.6</c:v>
                </c:pt>
                <c:pt idx="2">
                  <c:v>3.6</c:v>
                </c:pt>
                <c:pt idx="3">
                  <c:v>5.04</c:v>
                </c:pt>
                <c:pt idx="4">
                  <c:v>5.94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7FD-4917-A813-BDCDF26E4C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Wet cut</c:v>
                </c:pt>
              </c:strCache>
            </c:strRef>
          </c:tx>
          <c:spPr>
            <a:ln w="38100" cap="rnd">
              <a:solidFill>
                <a:srgbClr val="FF0066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FF0000"/>
              </a:solidFill>
              <a:ln w="9525">
                <a:solidFill>
                  <a:srgbClr val="FF0066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3.48</c:v>
                </c:pt>
                <c:pt idx="1">
                  <c:v>2.98</c:v>
                </c:pt>
                <c:pt idx="2">
                  <c:v>3.82</c:v>
                </c:pt>
                <c:pt idx="3">
                  <c:v>4.29</c:v>
                </c:pt>
                <c:pt idx="4">
                  <c:v>5.24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64-4366-BA62-FD913AAD3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8660840"/>
        <c:axId val="328661168"/>
      </c:lineChart>
      <c:catAx>
        <c:axId val="328660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1168"/>
        <c:crosses val="autoZero"/>
        <c:auto val="1"/>
        <c:lblAlgn val="ctr"/>
        <c:lblOffset val="100"/>
        <c:noMultiLvlLbl val="0"/>
      </c:catAx>
      <c:valAx>
        <c:axId val="328661168"/>
        <c:scaling>
          <c:orientation val="minMax"/>
          <c:max val="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0840"/>
        <c:crosses val="autoZero"/>
        <c:crossBetween val="between"/>
        <c:majorUnit val="2"/>
        <c:min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706875864242281"/>
          <c:y val="0.13635300851452256"/>
          <c:w val="0.13541863807418708"/>
          <c:h val="0.121532090322773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1320975773910518E-2"/>
          <c:y val="2.9228443317579525E-2"/>
          <c:w val="0.83813316049316444"/>
          <c:h val="0.817327764227034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L*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FD-4917-A813-BDCDF26E4C2A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FD-4917-A813-BDCDF26E4C2A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FD-4917-A813-BDCDF26E4C2A}"/>
              </c:ext>
            </c:extLst>
          </c:dPt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55.709600000000002</c:v>
                </c:pt>
                <c:pt idx="1">
                  <c:v>49.817799999999998</c:v>
                </c:pt>
                <c:pt idx="2">
                  <c:v>48.336399999999998</c:v>
                </c:pt>
                <c:pt idx="3">
                  <c:v>48.1631</c:v>
                </c:pt>
                <c:pt idx="4">
                  <c:v>51.34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7FD-4917-A813-BDCDF26E4C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a*</c:v>
                </c:pt>
              </c:strCache>
            </c:strRef>
          </c:tx>
          <c:spPr>
            <a:ln w="28575" cap="rnd">
              <a:solidFill>
                <a:srgbClr val="FF0066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17.517099999999999</c:v>
                </c:pt>
                <c:pt idx="1">
                  <c:v>17.600100000000001</c:v>
                </c:pt>
                <c:pt idx="2">
                  <c:v>16.093599999999999</c:v>
                </c:pt>
                <c:pt idx="3">
                  <c:v>15.038600000000001</c:v>
                </c:pt>
                <c:pt idx="4">
                  <c:v>10.0306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64-4366-BA62-FD913AAD3B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b*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Sheet1!$D$2:$D$6</c:f>
              <c:numCache>
                <c:formatCode>0.00</c:formatCode>
                <c:ptCount val="5"/>
                <c:pt idx="0">
                  <c:v>9.6357999999999997</c:v>
                </c:pt>
                <c:pt idx="1">
                  <c:v>10.5946</c:v>
                </c:pt>
                <c:pt idx="2">
                  <c:v>9.5574999999999992</c:v>
                </c:pt>
                <c:pt idx="3">
                  <c:v>9.7135999999999996</c:v>
                </c:pt>
                <c:pt idx="4">
                  <c:v>7.5033000000000003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64-4366-BA62-FD913AAD3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660840"/>
        <c:axId val="328661168"/>
      </c:lineChart>
      <c:catAx>
        <c:axId val="328660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661168"/>
        <c:crosses val="autoZero"/>
        <c:auto val="1"/>
        <c:lblAlgn val="ctr"/>
        <c:lblOffset val="100"/>
        <c:noMultiLvlLbl val="0"/>
      </c:catAx>
      <c:valAx>
        <c:axId val="328661168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0840"/>
        <c:crosses val="autoZero"/>
        <c:crossBetween val="between"/>
        <c:majorUnit val="10"/>
        <c:min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1320975773910518E-2"/>
          <c:y val="2.9228443317579525E-2"/>
          <c:w val="0.83813316049316444"/>
          <c:h val="0.817327764227034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Dry cut L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rgbClr val="0000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FD-4917-A813-BDCDF26E4C2A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rgbClr val="0000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FD-4917-A813-BDCDF26E4C2A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0000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FD-4917-A813-BDCDF26E4C2A}"/>
              </c:ext>
            </c:extLst>
          </c:dPt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54.593299999999999</c:v>
                </c:pt>
                <c:pt idx="1">
                  <c:v>53.710799999999999</c:v>
                </c:pt>
                <c:pt idx="2">
                  <c:v>52.443100000000001</c:v>
                </c:pt>
                <c:pt idx="3">
                  <c:v>51.326700000000002</c:v>
                </c:pt>
                <c:pt idx="4" formatCode="General">
                  <c:v>52.83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7FD-4917-A813-BDCDF26E4C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Wet cut L</c:v>
                </c:pt>
              </c:strCache>
            </c:strRef>
          </c:tx>
          <c:spPr>
            <a:ln w="28575" cap="rnd">
              <a:solidFill>
                <a:srgbClr val="FF0066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3F80-45FE-A6E5-69B5CC92232B}"/>
              </c:ext>
            </c:extLst>
          </c:dPt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52.168300000000002</c:v>
                </c:pt>
                <c:pt idx="1">
                  <c:v>50.2072</c:v>
                </c:pt>
                <c:pt idx="2">
                  <c:v>47.673099999999998</c:v>
                </c:pt>
                <c:pt idx="3">
                  <c:v>49.601100000000002</c:v>
                </c:pt>
                <c:pt idx="4" formatCode="General">
                  <c:v>51.6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64-4366-BA62-FD913AAD3B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Dry cut a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Sheet1!$D$2:$D$6</c:f>
              <c:numCache>
                <c:formatCode>0.00</c:formatCode>
                <c:ptCount val="5"/>
                <c:pt idx="0">
                  <c:v>16.87</c:v>
                </c:pt>
                <c:pt idx="1">
                  <c:v>17.652799999999999</c:v>
                </c:pt>
                <c:pt idx="2">
                  <c:v>14.6069</c:v>
                </c:pt>
                <c:pt idx="3">
                  <c:v>11.687799999999999</c:v>
                </c:pt>
                <c:pt idx="4">
                  <c:v>8.4393999999999991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64-4366-BA62-FD913AAD3B0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Wet cut 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Sheet1!$E$2:$E$6</c:f>
              <c:numCache>
                <c:formatCode>0.00</c:formatCode>
                <c:ptCount val="5"/>
                <c:pt idx="0">
                  <c:v>17.02</c:v>
                </c:pt>
                <c:pt idx="1">
                  <c:v>18.977799999999998</c:v>
                </c:pt>
                <c:pt idx="2">
                  <c:v>14.9542</c:v>
                </c:pt>
                <c:pt idx="3">
                  <c:v>10.597799999999999</c:v>
                </c:pt>
                <c:pt idx="4">
                  <c:v>7.1788999999999996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64-4366-BA62-FD913AAD3B0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Dry cut b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Sheet1!$F$2:$F$6</c:f>
              <c:numCache>
                <c:formatCode>0.00</c:formatCode>
                <c:ptCount val="5"/>
                <c:pt idx="0">
                  <c:v>8.5032999999999994</c:v>
                </c:pt>
                <c:pt idx="1">
                  <c:v>9.2127999999999997</c:v>
                </c:pt>
                <c:pt idx="2">
                  <c:v>8.6681000000000008</c:v>
                </c:pt>
                <c:pt idx="3">
                  <c:v>8.2933000000000003</c:v>
                </c:pt>
                <c:pt idx="4">
                  <c:v>6.7138999999999998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164-4366-BA62-FD913AAD3B0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Wet cut b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Sheet1!$G$2:$G$6</c:f>
              <c:numCache>
                <c:formatCode>0.00</c:formatCode>
                <c:ptCount val="5"/>
                <c:pt idx="0">
                  <c:v>7.7750000000000004</c:v>
                </c:pt>
                <c:pt idx="1">
                  <c:v>9.9831000000000003</c:v>
                </c:pt>
                <c:pt idx="2">
                  <c:v>10.87</c:v>
                </c:pt>
                <c:pt idx="3">
                  <c:v>8.61</c:v>
                </c:pt>
                <c:pt idx="4">
                  <c:v>7.4238999999999997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164-4366-BA62-FD913AAD3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660840"/>
        <c:axId val="328661168"/>
      </c:lineChart>
      <c:catAx>
        <c:axId val="328660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661168"/>
        <c:crosses val="autoZero"/>
        <c:auto val="1"/>
        <c:lblAlgn val="ctr"/>
        <c:lblOffset val="100"/>
        <c:noMultiLvlLbl val="0"/>
      </c:catAx>
      <c:valAx>
        <c:axId val="328661168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0840"/>
        <c:crosses val="autoZero"/>
        <c:crossBetween val="between"/>
        <c:majorUnit val="10"/>
        <c:min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816243662223384"/>
          <c:y val="0.33551839077019768"/>
          <c:w val="0.20342088337364392"/>
          <c:h val="0.216125218848668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608203756457353E-2"/>
          <c:y val="0.22065694830377439"/>
          <c:w val="0.9241556131844304"/>
          <c:h val="0.779343051696225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Dry cut 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Sheet1!$B$2:$B$6</c:f>
              <c:numCache>
                <c:formatCode>###0.00</c:formatCode>
                <c:ptCount val="5"/>
                <c:pt idx="0">
                  <c:v>55.57</c:v>
                </c:pt>
                <c:pt idx="1">
                  <c:v>51.87</c:v>
                </c:pt>
                <c:pt idx="2">
                  <c:v>50.36</c:v>
                </c:pt>
                <c:pt idx="3">
                  <c:v>49.31</c:v>
                </c:pt>
                <c:pt idx="4">
                  <c:v>52.14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45-4118-AAF2-D040E00BB4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Wet cut 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Sheet1!$C$2:$C$6</c:f>
              <c:numCache>
                <c:formatCode>###0.00</c:formatCode>
                <c:ptCount val="5"/>
                <c:pt idx="0">
                  <c:v>55.85</c:v>
                </c:pt>
                <c:pt idx="1">
                  <c:v>47.76</c:v>
                </c:pt>
                <c:pt idx="2">
                  <c:v>46.31</c:v>
                </c:pt>
                <c:pt idx="3">
                  <c:v>47.01</c:v>
                </c:pt>
                <c:pt idx="4">
                  <c:v>50.54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45-4118-AAF2-D040E00BB4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Dry cut 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Sheet1!$D$2:$D$6</c:f>
              <c:numCache>
                <c:formatCode>###0.00</c:formatCode>
                <c:ptCount val="5"/>
                <c:pt idx="0">
                  <c:v>17.39</c:v>
                </c:pt>
                <c:pt idx="1">
                  <c:v>17.64</c:v>
                </c:pt>
                <c:pt idx="2">
                  <c:v>16.13</c:v>
                </c:pt>
                <c:pt idx="3">
                  <c:v>15.37</c:v>
                </c:pt>
                <c:pt idx="4">
                  <c:v>10.08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45-4118-AAF2-D040E00BB4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Wet cut 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Sheet1!$E$2:$E$6</c:f>
              <c:numCache>
                <c:formatCode>0.00</c:formatCode>
                <c:ptCount val="5"/>
                <c:pt idx="0">
                  <c:v>17.64</c:v>
                </c:pt>
                <c:pt idx="1">
                  <c:v>17.559999999999999</c:v>
                </c:pt>
                <c:pt idx="2">
                  <c:v>16.059999999999999</c:v>
                </c:pt>
                <c:pt idx="3">
                  <c:v>14.71</c:v>
                </c:pt>
                <c:pt idx="4">
                  <c:v>9.98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345-4118-AAF2-D040E00BB4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Dry cut b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Sheet1!$F$2:$F$6</c:f>
              <c:numCache>
                <c:formatCode>###0.00</c:formatCode>
                <c:ptCount val="5"/>
                <c:pt idx="0">
                  <c:v>9.4600000000000009</c:v>
                </c:pt>
                <c:pt idx="1">
                  <c:v>9.91</c:v>
                </c:pt>
                <c:pt idx="2">
                  <c:v>9.51</c:v>
                </c:pt>
                <c:pt idx="3">
                  <c:v>9.77</c:v>
                </c:pt>
                <c:pt idx="4">
                  <c:v>7.43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A3-47AD-A5D6-53FDB6AE70D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Wet cut b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Sheet1!$G$2:$G$6</c:f>
              <c:numCache>
                <c:formatCode>0.00</c:formatCode>
                <c:ptCount val="5"/>
                <c:pt idx="0">
                  <c:v>9.81</c:v>
                </c:pt>
                <c:pt idx="1">
                  <c:v>11.27</c:v>
                </c:pt>
                <c:pt idx="2">
                  <c:v>9.6</c:v>
                </c:pt>
                <c:pt idx="3">
                  <c:v>9.66</c:v>
                </c:pt>
                <c:pt idx="4">
                  <c:v>7.58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A3-47AD-A5D6-53FDB6AE70D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843386287"/>
        <c:axId val="1"/>
      </c:lineChart>
      <c:catAx>
        <c:axId val="1843386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At val="0"/>
        <c:auto val="1"/>
        <c:lblAlgn val="ctr"/>
        <c:lblOffset val="100"/>
        <c:tickLblSkip val="5"/>
        <c:noMultiLvlLbl val="0"/>
      </c:catAx>
      <c:valAx>
        <c:axId val="1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Color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3386287"/>
        <c:crossesAt val="5"/>
        <c:crossBetween val="between"/>
        <c:majorUnit val="5"/>
        <c:min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718233267716537"/>
          <c:y val="2.180850013481175E-2"/>
          <c:w val="0.86719266732283462"/>
          <c:h val="0.782952154099892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rgbClr val="FF0000"/>
              </a:solidFill>
              <a:ln w="9525">
                <a:solidFill>
                  <a:srgbClr val="FF0000">
                    <a:alpha val="99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6230561023622042E-2"/>
                  <c:y val="2.800873351324227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B93-4758-B53B-E3A5805C0BFD}"/>
                </c:ext>
              </c:extLst>
            </c:dLbl>
            <c:dLbl>
              <c:idx val="1"/>
              <c:layout>
                <c:manualLayout>
                  <c:x val="-4.1230561023622048E-2"/>
                  <c:y val="3.32696214770163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93-4758-B53B-E3A5805C0BFD}"/>
                </c:ext>
              </c:extLst>
            </c:dLbl>
            <c:dLbl>
              <c:idx val="2"/>
              <c:layout>
                <c:manualLayout>
                  <c:x val="-4.7480561023622046E-2"/>
                  <c:y val="3.4441588678544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960999015748029E-2"/>
                      <c:h val="3.892968510521129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4B93-4758-B53B-E3A5805C0BFD}"/>
                </c:ext>
              </c:extLst>
            </c:dLbl>
            <c:dLbl>
              <c:idx val="3"/>
              <c:layout>
                <c:manualLayout>
                  <c:x val="-3.7305610236221618E-3"/>
                  <c:y val="2.38946220537264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B93-4758-B53B-E3A5805C0B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0.75 h</c:v>
                </c:pt>
                <c:pt idx="1">
                  <c:v>2 h</c:v>
                </c:pt>
                <c:pt idx="2">
                  <c:v>9.5 h</c:v>
                </c:pt>
                <c:pt idx="3">
                  <c:v>24 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6.87</c:v>
                </c:pt>
                <c:pt idx="1">
                  <c:v>6.54</c:v>
                </c:pt>
                <c:pt idx="2">
                  <c:v>6.28</c:v>
                </c:pt>
                <c:pt idx="3">
                  <c:v>5.94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93-4758-B53B-E3A5805C0B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LL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5449311023622045E-2"/>
                  <c:y val="-1.71210004231668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B93-4758-B53B-E3A5805C0BFD}"/>
                </c:ext>
              </c:extLst>
            </c:dLbl>
            <c:dLbl>
              <c:idx val="3"/>
              <c:layout>
                <c:manualLayout>
                  <c:x val="-2.949311023622162E-3"/>
                  <c:y val="-1.4777250567344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B93-4758-B53B-E3A5805C0B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0.75 h</c:v>
                </c:pt>
                <c:pt idx="1">
                  <c:v>2 h</c:v>
                </c:pt>
                <c:pt idx="2">
                  <c:v>9.5 h</c:v>
                </c:pt>
                <c:pt idx="3">
                  <c:v>24 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6.93</c:v>
                </c:pt>
                <c:pt idx="1">
                  <c:v>6.7</c:v>
                </c:pt>
                <c:pt idx="2">
                  <c:v>6.48</c:v>
                </c:pt>
                <c:pt idx="3">
                  <c:v>5.95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B93-4758-B53B-E3A5805C0BF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37353776"/>
        <c:axId val="937349456"/>
      </c:lineChart>
      <c:catAx>
        <c:axId val="9373537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000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(postmortem)</a:t>
                </a:r>
                <a:endParaRPr lang="en-US" sz="20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40188804133858275"/>
              <c:y val="0.92101821352004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37349456"/>
        <c:crosses val="autoZero"/>
        <c:auto val="1"/>
        <c:lblAlgn val="ctr"/>
        <c:lblOffset val="100"/>
        <c:noMultiLvlLbl val="0"/>
      </c:catAx>
      <c:valAx>
        <c:axId val="937349456"/>
        <c:scaling>
          <c:orientation val="minMax"/>
          <c:max val="7.5"/>
          <c:min val="5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</a:t>
                </a:r>
                <a:r>
                  <a:rPr lang="en-US" sz="2000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0763041338582677E-2"/>
              <c:y val="0.30427667911683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37353776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138435039370074"/>
          <c:y val="9.1881638048619652E-2"/>
          <c:w val="0.19627509842519686"/>
          <c:h val="6.5445616052804134E-2"/>
        </c:manualLayout>
      </c:layout>
      <c:overlay val="0"/>
      <c:spPr>
        <a:noFill/>
        <a:ln>
          <a:solidFill>
            <a:srgbClr val="FF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>
          <a:lumMod val="15000"/>
          <a:lumOff val="85000"/>
          <a:alpha val="99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718233267716537"/>
          <c:y val="2.180850013481175E-2"/>
          <c:w val="0.86719266732283462"/>
          <c:h val="0.782952154099892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Skin-on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rgbClr val="FF0000"/>
              </a:solidFill>
              <a:ln w="9525">
                <a:solidFill>
                  <a:srgbClr val="FF0000">
                    <a:alpha val="99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9355561023622073E-2"/>
                  <c:y val="2.85821217653714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D7-4AC1-81AA-606AD2CDB9C1}"/>
                </c:ext>
              </c:extLst>
            </c:dLbl>
            <c:dLbl>
              <c:idx val="1"/>
              <c:layout>
                <c:manualLayout>
                  <c:x val="-1.935556102362199E-2"/>
                  <c:y val="-2.7667874774367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93-4758-B53B-E3A5805C0BFD}"/>
                </c:ext>
              </c:extLst>
            </c:dLbl>
            <c:dLbl>
              <c:idx val="2"/>
              <c:layout>
                <c:manualLayout>
                  <c:x val="-3.1855561023622046E-2"/>
                  <c:y val="-2.18085001348117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960999015748029E-2"/>
                      <c:h val="3.892968510521129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4B93-4758-B53B-E3A5805C0BFD}"/>
                </c:ext>
              </c:extLst>
            </c:dLbl>
            <c:dLbl>
              <c:idx val="3"/>
              <c:layout>
                <c:manualLayout>
                  <c:x val="-2.3047490157481459E-3"/>
                  <c:y val="-2.4334029014885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D7-4AC1-81AA-606AD2CDB9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0.75 h</c:v>
                </c:pt>
                <c:pt idx="1">
                  <c:v>2 h</c:v>
                </c:pt>
                <c:pt idx="2">
                  <c:v>9.5 h</c:v>
                </c:pt>
                <c:pt idx="3">
                  <c:v>24 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6.87</c:v>
                </c:pt>
                <c:pt idx="1">
                  <c:v>6.63</c:v>
                </c:pt>
                <c:pt idx="2">
                  <c:v>6.4</c:v>
                </c:pt>
                <c:pt idx="3">
                  <c:v>6.01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93-4758-B53B-E3A5805C0B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Skin-off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1699311023622078E-2"/>
                  <c:y val="-1.24335007115218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D7-4AC1-81AA-606AD2CDB9C1}"/>
                </c:ext>
              </c:extLst>
            </c:dLbl>
            <c:dLbl>
              <c:idx val="1"/>
              <c:layout>
                <c:manualLayout>
                  <c:x val="-1.7148499015748088E-2"/>
                  <c:y val="-5.5974652068488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D7-4AC1-81AA-606AD2CDB9C1}"/>
                </c:ext>
              </c:extLst>
            </c:dLbl>
            <c:dLbl>
              <c:idx val="2"/>
              <c:layout>
                <c:manualLayout>
                  <c:x val="-3.1210999015748031E-2"/>
                  <c:y val="-5.36309022126659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B93-4758-B53B-E3A5805C0BFD}"/>
                </c:ext>
              </c:extLst>
            </c:dLbl>
            <c:dLbl>
              <c:idx val="3"/>
              <c:layout>
                <c:manualLayout>
                  <c:x val="-3.0859990157481461E-3"/>
                  <c:y val="2.7534447125095526E-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D7-4AC1-81AA-606AD2CDB9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0.75 h</c:v>
                </c:pt>
                <c:pt idx="1">
                  <c:v>2 h</c:v>
                </c:pt>
                <c:pt idx="2">
                  <c:v>9.5 h</c:v>
                </c:pt>
                <c:pt idx="3">
                  <c:v>24 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6.89</c:v>
                </c:pt>
                <c:pt idx="1">
                  <c:v>6.65</c:v>
                </c:pt>
                <c:pt idx="2">
                  <c:v>6.38</c:v>
                </c:pt>
                <c:pt idx="3">
                  <c:v>5.94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B93-4758-B53B-E3A5805C0B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Skin-off-late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8441437007874042E-2"/>
                  <c:y val="-3.82147491255690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D7-4AC1-81AA-606AD2CDB9C1}"/>
                </c:ext>
              </c:extLst>
            </c:dLbl>
            <c:dLbl>
              <c:idx val="1"/>
              <c:layout>
                <c:manualLayout>
                  <c:x val="-1.4035187007874015E-2"/>
                  <c:y val="3.308784245276559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CD7-4AC1-81AA-606AD2CDB9C1}"/>
                </c:ext>
              </c:extLst>
            </c:dLbl>
            <c:dLbl>
              <c:idx val="2"/>
              <c:layout>
                <c:manualLayout>
                  <c:x val="-3.2773499015748143E-2"/>
                  <c:y val="2.60565928852981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CD7-4AC1-81AA-606AD2CDB9C1}"/>
                </c:ext>
              </c:extLst>
            </c:dLbl>
            <c:dLbl>
              <c:idx val="3"/>
              <c:layout>
                <c:manualLayout>
                  <c:x val="-3.0859990157481461E-3"/>
                  <c:y val="2.37128430294756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CD7-4AC1-81AA-606AD2CDB9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0.75 h</c:v>
                </c:pt>
                <c:pt idx="1">
                  <c:v>2 h</c:v>
                </c:pt>
                <c:pt idx="2">
                  <c:v>9.5 h</c:v>
                </c:pt>
                <c:pt idx="3">
                  <c:v>24 h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6.95</c:v>
                </c:pt>
                <c:pt idx="1">
                  <c:v>6.6</c:v>
                </c:pt>
                <c:pt idx="2">
                  <c:v>6.35</c:v>
                </c:pt>
                <c:pt idx="3">
                  <c:v>5.87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D7-4AC1-81AA-606AD2CDB9C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37353776"/>
        <c:axId val="937349456"/>
      </c:lineChart>
      <c:catAx>
        <c:axId val="9373537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000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(postmortem)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40657554133858265"/>
              <c:y val="0.911643214096751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37349456"/>
        <c:crosses val="autoZero"/>
        <c:auto val="1"/>
        <c:lblAlgn val="ctr"/>
        <c:lblOffset val="100"/>
        <c:noMultiLvlLbl val="0"/>
      </c:catAx>
      <c:valAx>
        <c:axId val="937349456"/>
        <c:scaling>
          <c:orientation val="minMax"/>
          <c:max val="7.5"/>
          <c:min val="5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</a:t>
                </a:r>
                <a:r>
                  <a:rPr lang="en-US" sz="2000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0763041338582677E-2"/>
              <c:y val="0.30427667911683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37353776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763435039370079"/>
          <c:y val="0.11063163689519952"/>
          <c:w val="0.58928543307086612"/>
          <c:h val="6.5445616052804134E-2"/>
        </c:manualLayout>
      </c:layout>
      <c:overlay val="0"/>
      <c:spPr>
        <a:noFill/>
        <a:ln>
          <a:solidFill>
            <a:srgbClr val="FF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>
          <a:lumMod val="15000"/>
          <a:lumOff val="85000"/>
          <a:alpha val="99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16_15AC2B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77752F-1653-4D01-83EC-A5B68B532982}" authorId="{B7745F68-D8B8-B97C-0C30-40A84FFDFC10}" created="2024-02-09T19:42:33.3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3604791" sldId="278"/>
      <ac:graphicFrameMk id="11" creationId="{00000000-0000-0000-0000-000000000000}"/>
      <ac:tblMk/>
      <ac:tcMk rowId="3384179539" colId="1703559543"/>
      <ac:txMk cp="0" len="10">
        <ac:context len="11" hash="467729173"/>
      </ac:txMk>
    </ac:txMkLst>
    <p188:pos x="4926221" y="861509"/>
    <p188:txBody>
      <a:bodyPr/>
      <a:lstStyle/>
      <a:p>
        <a:r>
          <a:rPr lang="en-US"/>
          <a:t>I think dressing yield should go first. I also think you need a total yield.</a:t>
        </a:r>
      </a:p>
    </p188:txBody>
  </p188:cm>
</p188:cmLst>
</file>

<file path=ppt/comments/modernComment_129_968C3F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C1046A-5DE1-4E05-9624-8B7141FF3968}" authorId="{B7745F68-D8B8-B97C-0C30-40A84FFDFC10}" created="2024-02-09T19:42:33.3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3604791" sldId="278"/>
      <ac:graphicFrameMk id="11" creationId="{00000000-0000-0000-0000-000000000000}"/>
      <ac:tblMk/>
      <ac:tcMk rowId="3384179539" colId="1703559543"/>
      <ac:txMk cp="0" len="10">
        <ac:context len="11" hash="467729173"/>
      </ac:txMk>
    </ac:txMkLst>
    <p188:pos x="4926221" y="861509"/>
    <p188:txBody>
      <a:bodyPr/>
      <a:lstStyle/>
      <a:p>
        <a:r>
          <a:rPr lang="en-US"/>
          <a:t>I think dressing yield should go first. I also think you need a total yield.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0.22079</cdr:x>
      <cdr:y>0.36751</cdr:y>
    </cdr:from>
    <cdr:to>
      <cdr:x>0.26225</cdr:x>
      <cdr:y>0.41346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64B13F66-CBF9-91EB-5C56-8081763A353B}"/>
            </a:ext>
          </a:extLst>
        </cdr:cNvPr>
        <cdr:cNvCxnSpPr/>
      </cdr:nvCxnSpPr>
      <cdr:spPr>
        <a:xfrm xmlns:a="http://schemas.openxmlformats.org/drawingml/2006/main" flipH="1">
          <a:off x="2540466" y="2259362"/>
          <a:ext cx="477053" cy="282509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0206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0.74049</cdr:x>
      <cdr:y>0.80799</cdr:y>
    </cdr:from>
    <cdr:to>
      <cdr:x>0.74049</cdr:x>
      <cdr:y>0.84604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EE9CB92F-E6A4-7D02-2507-4FF4C2E0653C}"/>
            </a:ext>
          </a:extLst>
        </cdr:cNvPr>
        <cdr:cNvCxnSpPr/>
      </cdr:nvCxnSpPr>
      <cdr:spPr>
        <a:xfrm xmlns:a="http://schemas.openxmlformats.org/drawingml/2006/main">
          <a:off x="7004846" y="4200858"/>
          <a:ext cx="0" cy="197828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0.969</cdr:x>
      <cdr:y>0.81534</cdr:y>
    </cdr:from>
    <cdr:to>
      <cdr:x>0.969</cdr:x>
      <cdr:y>0.85108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4162FD16-B77D-BF54-F06B-548F95A1ECE9}"/>
            </a:ext>
          </a:extLst>
        </cdr:cNvPr>
        <cdr:cNvCxnSpPr/>
      </cdr:nvCxnSpPr>
      <cdr:spPr>
        <a:xfrm xmlns:a="http://schemas.openxmlformats.org/drawingml/2006/main">
          <a:off x="9166542" y="4239097"/>
          <a:ext cx="0" cy="185818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0.07994</cdr:x>
      <cdr:y>0.8138</cdr:y>
    </cdr:from>
    <cdr:to>
      <cdr:x>0.07994</cdr:x>
      <cdr:y>0.8507</cdr:y>
    </cdr:to>
    <cdr:cxnSp macro="">
      <cdr:nvCxnSpPr>
        <cdr:cNvPr id="14" name="Straight Connector 13">
          <a:extLst xmlns:a="http://schemas.openxmlformats.org/drawingml/2006/main">
            <a:ext uri="{FF2B5EF4-FFF2-40B4-BE49-F238E27FC236}">
              <a16:creationId xmlns:a16="http://schemas.microsoft.com/office/drawing/2014/main" id="{F6068D4C-D41E-18E3-8DE7-0A51A350EA22}"/>
            </a:ext>
          </a:extLst>
        </cdr:cNvPr>
        <cdr:cNvCxnSpPr/>
      </cdr:nvCxnSpPr>
      <cdr:spPr>
        <a:xfrm xmlns:a="http://schemas.openxmlformats.org/drawingml/2006/main">
          <a:off x="756257" y="4231059"/>
          <a:ext cx="0" cy="19184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0.25334</cdr:x>
      <cdr:y>0.81408</cdr:y>
    </cdr:from>
    <cdr:to>
      <cdr:x>0.25334</cdr:x>
      <cdr:y>0.85213</cdr:y>
    </cdr:to>
    <cdr:cxnSp macro="">
      <cdr:nvCxnSpPr>
        <cdr:cNvPr id="16" name="Straight Connector 15">
          <a:extLst xmlns:a="http://schemas.openxmlformats.org/drawingml/2006/main">
            <a:ext uri="{FF2B5EF4-FFF2-40B4-BE49-F238E27FC236}">
              <a16:creationId xmlns:a16="http://schemas.microsoft.com/office/drawing/2014/main" id="{E43CFC91-CC82-537F-754B-7B0750F7FDCD}"/>
            </a:ext>
          </a:extLst>
        </cdr:cNvPr>
        <cdr:cNvCxnSpPr/>
      </cdr:nvCxnSpPr>
      <cdr:spPr>
        <a:xfrm xmlns:a="http://schemas.openxmlformats.org/drawingml/2006/main">
          <a:off x="2396528" y="4232518"/>
          <a:ext cx="0" cy="197828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0.40825</cdr:x>
      <cdr:y>0.8103</cdr:y>
    </cdr:from>
    <cdr:to>
      <cdr:x>0.40825</cdr:x>
      <cdr:y>0.84604</cdr:y>
    </cdr:to>
    <cdr:cxnSp macro="">
      <cdr:nvCxnSpPr>
        <cdr:cNvPr id="25" name="Straight Connector 24">
          <a:extLst xmlns:a="http://schemas.openxmlformats.org/drawingml/2006/main">
            <a:ext uri="{FF2B5EF4-FFF2-40B4-BE49-F238E27FC236}">
              <a16:creationId xmlns:a16="http://schemas.microsoft.com/office/drawing/2014/main" id="{E2016E40-2E26-BAEE-3485-8D5BD08BEB0C}"/>
            </a:ext>
          </a:extLst>
        </cdr:cNvPr>
        <cdr:cNvCxnSpPr/>
      </cdr:nvCxnSpPr>
      <cdr:spPr>
        <a:xfrm xmlns:a="http://schemas.openxmlformats.org/drawingml/2006/main">
          <a:off x="3861980" y="4212868"/>
          <a:ext cx="0" cy="185818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744F3-D37D-4905-B707-88141855CF5B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AA27C-F8A9-4853-A7D8-39576144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1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9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0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5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6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4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5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1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72839-EE69-4B35-B980-99C2331512D2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2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6_15AC2B3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9_968C3F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621DC-1CDA-BCD7-CEB3-76666A45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67" y="480340"/>
            <a:ext cx="7962066" cy="3871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5DCD4-B70E-2FB1-0028-039DBC543A25}"/>
              </a:ext>
            </a:extLst>
          </p:cNvPr>
          <p:cNvSpPr txBox="1"/>
          <p:nvPr/>
        </p:nvSpPr>
        <p:spPr>
          <a:xfrm>
            <a:off x="2185111" y="4597834"/>
            <a:ext cx="758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 Display of beef steaks that were fabricated using conventional and wet cuts. </a:t>
            </a:r>
          </a:p>
        </p:txBody>
      </p:sp>
    </p:spTree>
    <p:extLst>
      <p:ext uri="{BB962C8B-B14F-4D97-AF65-F5344CB8AC3E}">
        <p14:creationId xmlns:p14="http://schemas.microsoft.com/office/powerpoint/2010/main" val="324685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18179" y="1171372"/>
            <a:ext cx="6489901" cy="4276928"/>
            <a:chOff x="2453394" y="227151"/>
            <a:chExt cx="7653549" cy="4749583"/>
          </a:xfrm>
        </p:grpSpPr>
        <p:graphicFrame>
          <p:nvGraphicFramePr>
            <p:cNvPr id="16" name="Chart 15"/>
            <p:cNvGraphicFramePr/>
            <p:nvPr>
              <p:extLst>
                <p:ext uri="{D42A27DB-BD31-4B8C-83A1-F6EECF244321}">
                  <p14:modId xmlns:p14="http://schemas.microsoft.com/office/powerpoint/2010/main" val="3933362594"/>
                </p:ext>
              </p:extLst>
            </p:nvPr>
          </p:nvGraphicFramePr>
          <p:xfrm>
            <a:off x="2989112" y="227151"/>
            <a:ext cx="7117831" cy="47495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2453394" y="1263513"/>
              <a:ext cx="435554" cy="21628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Muscle color ( L*, a*, b*)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79804" y="5514975"/>
            <a:ext cx="5597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2. </a:t>
            </a: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muscle color (L*, a*, b*) of beef loins during storage after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fabrication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Chilling conditions as in Figure 1. 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9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Number of observation, n = 12 </a:t>
            </a:r>
            <a:endParaRPr lang="en-US" altLang="en-US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ABA8D-679D-B16C-0491-F3D9B9A92433}"/>
              </a:ext>
            </a:extLst>
          </p:cNvPr>
          <p:cNvSpPr txBox="1"/>
          <p:nvPr/>
        </p:nvSpPr>
        <p:spPr>
          <a:xfrm flipH="1">
            <a:off x="7928513" y="1615710"/>
            <a:ext cx="1120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Brightness (L*)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284D1-B470-93FE-3447-49E3BBD68749}"/>
              </a:ext>
            </a:extLst>
          </p:cNvPr>
          <p:cNvSpPr txBox="1"/>
          <p:nvPr/>
        </p:nvSpPr>
        <p:spPr>
          <a:xfrm flipH="1">
            <a:off x="7903049" y="3978298"/>
            <a:ext cx="957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Redness (a*)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49A9D-E8D2-F9D7-FF8E-96324AE6617F}"/>
              </a:ext>
            </a:extLst>
          </p:cNvPr>
          <p:cNvSpPr txBox="1"/>
          <p:nvPr/>
        </p:nvSpPr>
        <p:spPr>
          <a:xfrm flipH="1">
            <a:off x="7912809" y="4336814"/>
            <a:ext cx="1120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Yellowness (b*)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463F1-4B3C-FAB7-6365-854D3CFBD7EF}"/>
              </a:ext>
            </a:extLst>
          </p:cNvPr>
          <p:cNvSpPr txBox="1"/>
          <p:nvPr/>
        </p:nvSpPr>
        <p:spPr>
          <a:xfrm>
            <a:off x="3666246" y="119339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FC8EA-019A-C246-39D6-547C4E151DC1}"/>
              </a:ext>
            </a:extLst>
          </p:cNvPr>
          <p:cNvSpPr txBox="1"/>
          <p:nvPr/>
        </p:nvSpPr>
        <p:spPr>
          <a:xfrm>
            <a:off x="4593346" y="1409700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39C93-B41F-A74A-6688-4DAE7CB34EBB}"/>
              </a:ext>
            </a:extLst>
          </p:cNvPr>
          <p:cNvSpPr txBox="1"/>
          <p:nvPr/>
        </p:nvSpPr>
        <p:spPr>
          <a:xfrm>
            <a:off x="5598273" y="150959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1B886-042F-D647-5B58-A3486FA9C2AB}"/>
              </a:ext>
            </a:extLst>
          </p:cNvPr>
          <p:cNvSpPr txBox="1"/>
          <p:nvPr/>
        </p:nvSpPr>
        <p:spPr>
          <a:xfrm>
            <a:off x="6612765" y="1564940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4BE58-AF66-2072-604E-80401BA1B286}"/>
              </a:ext>
            </a:extLst>
          </p:cNvPr>
          <p:cNvSpPr txBox="1"/>
          <p:nvPr/>
        </p:nvSpPr>
        <p:spPr>
          <a:xfrm>
            <a:off x="7627257" y="140796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FE2D50-EF73-2EE7-E3A0-7FFA45E58A83}"/>
              </a:ext>
            </a:extLst>
          </p:cNvPr>
          <p:cNvSpPr txBox="1"/>
          <p:nvPr/>
        </p:nvSpPr>
        <p:spPr>
          <a:xfrm>
            <a:off x="3577346" y="337144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A26C84-F5E8-3D83-0A10-01F7F7619734}"/>
              </a:ext>
            </a:extLst>
          </p:cNvPr>
          <p:cNvSpPr txBox="1"/>
          <p:nvPr/>
        </p:nvSpPr>
        <p:spPr>
          <a:xfrm>
            <a:off x="4593346" y="337144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AD12E-C4BD-9C1A-3238-1550686B80EF}"/>
              </a:ext>
            </a:extLst>
          </p:cNvPr>
          <p:cNvSpPr txBox="1"/>
          <p:nvPr/>
        </p:nvSpPr>
        <p:spPr>
          <a:xfrm>
            <a:off x="5609346" y="343912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2198A1-D24C-D981-E26A-56A2E6E9086F}"/>
              </a:ext>
            </a:extLst>
          </p:cNvPr>
          <p:cNvSpPr txBox="1"/>
          <p:nvPr/>
        </p:nvSpPr>
        <p:spPr>
          <a:xfrm>
            <a:off x="6611192" y="351674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A8A9BC-4B1A-2FD8-0ED4-9578E9DE595B}"/>
              </a:ext>
            </a:extLst>
          </p:cNvPr>
          <p:cNvSpPr txBox="1"/>
          <p:nvPr/>
        </p:nvSpPr>
        <p:spPr>
          <a:xfrm>
            <a:off x="7617692" y="3787426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234A5B-F055-BFC6-AD17-D767887EFEF0}"/>
              </a:ext>
            </a:extLst>
          </p:cNvPr>
          <p:cNvSpPr txBox="1"/>
          <p:nvPr/>
        </p:nvSpPr>
        <p:spPr>
          <a:xfrm>
            <a:off x="3531000" y="3939826"/>
            <a:ext cx="416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A4EC89-AA0E-4758-C13A-6470A36276C2}"/>
              </a:ext>
            </a:extLst>
          </p:cNvPr>
          <p:cNvSpPr txBox="1"/>
          <p:nvPr/>
        </p:nvSpPr>
        <p:spPr>
          <a:xfrm>
            <a:off x="4580996" y="3879826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541DEE-FB20-D8E0-4519-39C32B8FFD3E}"/>
              </a:ext>
            </a:extLst>
          </p:cNvPr>
          <p:cNvSpPr txBox="1"/>
          <p:nvPr/>
        </p:nvSpPr>
        <p:spPr>
          <a:xfrm>
            <a:off x="5551666" y="3918298"/>
            <a:ext cx="416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AB258-0FDF-3843-E0A3-DEFFB1EEADB5}"/>
              </a:ext>
            </a:extLst>
          </p:cNvPr>
          <p:cNvSpPr txBox="1"/>
          <p:nvPr/>
        </p:nvSpPr>
        <p:spPr>
          <a:xfrm>
            <a:off x="6608797" y="3956703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E2043B-A224-E74C-18EC-E50BC337F885}"/>
              </a:ext>
            </a:extLst>
          </p:cNvPr>
          <p:cNvSpPr txBox="1"/>
          <p:nvPr/>
        </p:nvSpPr>
        <p:spPr>
          <a:xfrm>
            <a:off x="7566101" y="4129065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3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195508" y="1171372"/>
            <a:ext cx="6489901" cy="4276928"/>
            <a:chOff x="2453394" y="227151"/>
            <a:chExt cx="7653549" cy="4749583"/>
          </a:xfrm>
        </p:grpSpPr>
        <p:graphicFrame>
          <p:nvGraphicFramePr>
            <p:cNvPr id="16" name="Chart 15"/>
            <p:cNvGraphicFramePr/>
            <p:nvPr>
              <p:extLst>
                <p:ext uri="{D42A27DB-BD31-4B8C-83A1-F6EECF244321}">
                  <p14:modId xmlns:p14="http://schemas.microsoft.com/office/powerpoint/2010/main" val="484225995"/>
                </p:ext>
              </p:extLst>
            </p:nvPr>
          </p:nvGraphicFramePr>
          <p:xfrm>
            <a:off x="2989112" y="227151"/>
            <a:ext cx="7117831" cy="47495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2453394" y="1263513"/>
              <a:ext cx="435554" cy="21628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Brightness (L*)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79804" y="5514975"/>
            <a:ext cx="5597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2. </a:t>
            </a: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muscle brightness (L*) of beef tenderloins during storage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after fabricating by dry cut and wet cut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Chilling conditions as in Figure 1. 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9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Number of observation, n = 12 </a:t>
            </a:r>
            <a:endParaRPr lang="en-US" altLang="en-US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ADFEA-CE67-C22D-CD2B-E07C3883C212}"/>
              </a:ext>
            </a:extLst>
          </p:cNvPr>
          <p:cNvSpPr txBox="1"/>
          <p:nvPr/>
        </p:nvSpPr>
        <p:spPr>
          <a:xfrm>
            <a:off x="3564646" y="1240423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ACA10-605A-BDB9-7355-1C372E207024}"/>
              </a:ext>
            </a:extLst>
          </p:cNvPr>
          <p:cNvSpPr txBox="1"/>
          <p:nvPr/>
        </p:nvSpPr>
        <p:spPr>
          <a:xfrm>
            <a:off x="4520788" y="1307694"/>
            <a:ext cx="40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2046C-EF25-288D-47D0-31CC679E61D2}"/>
              </a:ext>
            </a:extLst>
          </p:cNvPr>
          <p:cNvSpPr txBox="1"/>
          <p:nvPr/>
        </p:nvSpPr>
        <p:spPr>
          <a:xfrm>
            <a:off x="5610332" y="137754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88085-A5D0-8F27-A906-D2980198E4BC}"/>
              </a:ext>
            </a:extLst>
          </p:cNvPr>
          <p:cNvSpPr txBox="1"/>
          <p:nvPr/>
        </p:nvSpPr>
        <p:spPr>
          <a:xfrm>
            <a:off x="7618232" y="136484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E881E-ED82-057B-759E-61EC2F3FC735}"/>
              </a:ext>
            </a:extLst>
          </p:cNvPr>
          <p:cNvSpPr txBox="1"/>
          <p:nvPr/>
        </p:nvSpPr>
        <p:spPr>
          <a:xfrm>
            <a:off x="6597960" y="144522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064A3-1BC8-ABF4-F074-980A75C832C5}"/>
              </a:ext>
            </a:extLst>
          </p:cNvPr>
          <p:cNvSpPr txBox="1"/>
          <p:nvPr/>
        </p:nvSpPr>
        <p:spPr>
          <a:xfrm>
            <a:off x="3488130" y="3344361"/>
            <a:ext cx="40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E0F88-F56B-C197-2DDA-A2857E515B3E}"/>
              </a:ext>
            </a:extLst>
          </p:cNvPr>
          <p:cNvSpPr txBox="1"/>
          <p:nvPr/>
        </p:nvSpPr>
        <p:spPr>
          <a:xfrm>
            <a:off x="4571746" y="3259723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F56EE-9F51-CD1E-8A4B-C6026318D7DB}"/>
              </a:ext>
            </a:extLst>
          </p:cNvPr>
          <p:cNvSpPr txBox="1"/>
          <p:nvPr/>
        </p:nvSpPr>
        <p:spPr>
          <a:xfrm>
            <a:off x="6597960" y="3675519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A1B5C-C98B-9E0E-AC9E-DB8100A5EC89}"/>
              </a:ext>
            </a:extLst>
          </p:cNvPr>
          <p:cNvSpPr txBox="1"/>
          <p:nvPr/>
        </p:nvSpPr>
        <p:spPr>
          <a:xfrm>
            <a:off x="5574574" y="3441700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2A055-EE49-C257-FCE0-E4EF0A486CC9}"/>
              </a:ext>
            </a:extLst>
          </p:cNvPr>
          <p:cNvSpPr txBox="1"/>
          <p:nvPr/>
        </p:nvSpPr>
        <p:spPr>
          <a:xfrm>
            <a:off x="7731164" y="388480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6A31A-1510-2BD9-762E-FE13C5630CF1}"/>
              </a:ext>
            </a:extLst>
          </p:cNvPr>
          <p:cNvSpPr txBox="1"/>
          <p:nvPr/>
        </p:nvSpPr>
        <p:spPr>
          <a:xfrm>
            <a:off x="3525561" y="4007723"/>
            <a:ext cx="40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F881F-47C8-B753-23B2-83AB8FDB8F56}"/>
              </a:ext>
            </a:extLst>
          </p:cNvPr>
          <p:cNvSpPr txBox="1"/>
          <p:nvPr/>
        </p:nvSpPr>
        <p:spPr>
          <a:xfrm>
            <a:off x="4579463" y="4165173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9AAEB-9F77-DBD9-FF0B-D63092A562E9}"/>
              </a:ext>
            </a:extLst>
          </p:cNvPr>
          <p:cNvSpPr txBox="1"/>
          <p:nvPr/>
        </p:nvSpPr>
        <p:spPr>
          <a:xfrm>
            <a:off x="5584188" y="420199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F3E2DA-08ED-E1A5-BC2B-910119FD1A65}"/>
              </a:ext>
            </a:extLst>
          </p:cNvPr>
          <p:cNvSpPr txBox="1"/>
          <p:nvPr/>
        </p:nvSpPr>
        <p:spPr>
          <a:xfrm>
            <a:off x="6592107" y="4223355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F4AC71-DF81-FBFA-882E-09C252B1A472}"/>
              </a:ext>
            </a:extLst>
          </p:cNvPr>
          <p:cNvSpPr txBox="1"/>
          <p:nvPr/>
        </p:nvSpPr>
        <p:spPr>
          <a:xfrm>
            <a:off x="7764586" y="4413270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03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2">
            <a:extLst>
              <a:ext uri="{FF2B5EF4-FFF2-40B4-BE49-F238E27FC236}">
                <a16:creationId xmlns:a16="http://schemas.microsoft.com/office/drawing/2014/main" id="{20B61A4B-2893-D1ED-6199-48F8A1648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021283"/>
              </p:ext>
            </p:extLst>
          </p:nvPr>
        </p:nvGraphicFramePr>
        <p:xfrm>
          <a:off x="1197272" y="214875"/>
          <a:ext cx="9459764" cy="5199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FBC572-C78D-F8BC-B043-F638A12E8898}"/>
              </a:ext>
            </a:extLst>
          </p:cNvPr>
          <p:cNvSpPr txBox="1"/>
          <p:nvPr/>
        </p:nvSpPr>
        <p:spPr>
          <a:xfrm>
            <a:off x="406907" y="739804"/>
            <a:ext cx="954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Skin-on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1FB4CF-CCBF-4856-9B42-3588342EE28B}"/>
              </a:ext>
            </a:extLst>
          </p:cNvPr>
          <p:cNvSpPr txBox="1"/>
          <p:nvPr/>
        </p:nvSpPr>
        <p:spPr>
          <a:xfrm>
            <a:off x="-271010" y="1797952"/>
            <a:ext cx="97815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Skin-off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D4C9ED-C2BE-64B6-279F-BDFB6F6BC2DA}"/>
              </a:ext>
            </a:extLst>
          </p:cNvPr>
          <p:cNvCxnSpPr>
            <a:cxnSpLocks/>
          </p:cNvCxnSpPr>
          <p:nvPr/>
        </p:nvCxnSpPr>
        <p:spPr>
          <a:xfrm flipV="1">
            <a:off x="2672924" y="2709202"/>
            <a:ext cx="292770" cy="41665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289DEF-4C20-9621-6FF8-EE8662B3D4EF}"/>
              </a:ext>
            </a:extLst>
          </p:cNvPr>
          <p:cNvSpPr txBox="1"/>
          <p:nvPr/>
        </p:nvSpPr>
        <p:spPr>
          <a:xfrm>
            <a:off x="1639632" y="5446392"/>
            <a:ext cx="9599175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Figure 4.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arcass chilling profile for the leg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SM</a:t>
            </a:r>
            <a:r>
              <a:rPr lang="en-US" sz="1800" b="1" kern="100" baseline="30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and loin LL</a:t>
            </a:r>
            <a:r>
              <a:rPr lang="en-US" sz="1800" b="1" kern="100" baseline="30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muscles in skin-on and skin-off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             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carcasses</a:t>
            </a:r>
            <a:r>
              <a:rPr lang="en-US" sz="1800" b="1" kern="100" baseline="30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sz="1600" b="1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4217D-5BE3-6B8E-AA9B-F3EB54553718}"/>
              </a:ext>
            </a:extLst>
          </p:cNvPr>
          <p:cNvSpPr txBox="1"/>
          <p:nvPr/>
        </p:nvSpPr>
        <p:spPr>
          <a:xfrm>
            <a:off x="10225359" y="4177523"/>
            <a:ext cx="272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46170-DFDE-38A9-A38D-9B4BB8F285A2}"/>
              </a:ext>
            </a:extLst>
          </p:cNvPr>
          <p:cNvSpPr txBox="1"/>
          <p:nvPr/>
        </p:nvSpPr>
        <p:spPr>
          <a:xfrm>
            <a:off x="10225359" y="3828185"/>
            <a:ext cx="272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93184-8191-BFA3-532B-26054F842891}"/>
              </a:ext>
            </a:extLst>
          </p:cNvPr>
          <p:cNvSpPr txBox="1"/>
          <p:nvPr/>
        </p:nvSpPr>
        <p:spPr>
          <a:xfrm>
            <a:off x="8016551" y="4227121"/>
            <a:ext cx="280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CDB85-4BA7-3DA0-5013-F286E29C80DD}"/>
              </a:ext>
            </a:extLst>
          </p:cNvPr>
          <p:cNvSpPr txBox="1"/>
          <p:nvPr/>
        </p:nvSpPr>
        <p:spPr>
          <a:xfrm>
            <a:off x="8016551" y="3960013"/>
            <a:ext cx="280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0807E-E65E-CF72-6760-2DBCB486A63D}"/>
              </a:ext>
            </a:extLst>
          </p:cNvPr>
          <p:cNvSpPr/>
          <p:nvPr/>
        </p:nvSpPr>
        <p:spPr>
          <a:xfrm>
            <a:off x="1639632" y="6068906"/>
            <a:ext cx="48231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same muscle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SM: semimembranosus; LM: longissimus lumborum , n = 9).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</p:spTree>
    <p:extLst>
      <p:ext uri="{BB962C8B-B14F-4D97-AF65-F5344CB8AC3E}">
        <p14:creationId xmlns:p14="http://schemas.microsoft.com/office/powerpoint/2010/main" val="32020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0D2EB32-A51B-99B2-1CD2-0FA2C51A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9" y="1088545"/>
            <a:ext cx="11174049" cy="3546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8C2F1B-4E74-17C9-7151-BD756E1D0B89}"/>
              </a:ext>
            </a:extLst>
          </p:cNvPr>
          <p:cNvSpPr txBox="1"/>
          <p:nvPr/>
        </p:nvSpPr>
        <p:spPr>
          <a:xfrm>
            <a:off x="2628698" y="5098704"/>
            <a:ext cx="55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 Fabrication of goat carcass to four primal cuts</a:t>
            </a:r>
          </a:p>
        </p:txBody>
      </p:sp>
    </p:spTree>
    <p:extLst>
      <p:ext uri="{BB962C8B-B14F-4D97-AF65-F5344CB8AC3E}">
        <p14:creationId xmlns:p14="http://schemas.microsoft.com/office/powerpoint/2010/main" val="379205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F20B-24CE-FA60-52BA-EFCE0C0A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1ADD83-ECFB-2DAD-5DAB-68BE66B47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683937"/>
              </p:ext>
            </p:extLst>
          </p:nvPr>
        </p:nvGraphicFramePr>
        <p:xfrm>
          <a:off x="2104960" y="1348291"/>
          <a:ext cx="7263483" cy="2863240"/>
        </p:xfrm>
        <a:graphic>
          <a:graphicData uri="http://schemas.openxmlformats.org/drawingml/2006/table">
            <a:tbl>
              <a:tblPr firstRow="1" firstCol="1" bandRow="1"/>
              <a:tblGrid>
                <a:gridCol w="3192677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1156416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1656627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1257763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</a:tblGrid>
              <a:tr h="32370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Parameter/Carcass</a:t>
                      </a:r>
                      <a:r>
                        <a:rPr lang="en-US" sz="120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  <a:endParaRPr lang="en-US" sz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960373"/>
                  </a:ext>
                </a:extLst>
              </a:tr>
              <a:tr h="381449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Live weight (kg)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37.8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±1.24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36.4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±1.26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34.3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79539"/>
                  </a:ext>
                </a:extLst>
              </a:tr>
              <a:tr h="374867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Hot carcass weight (kg)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22.06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18.70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20.47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669725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Cold carcass weight (kg)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20.61±0.81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17.46±0.81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18.80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132315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Slaughter time from stun to evisceration (min) 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u="none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56.3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±6.13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62.9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±6.13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49.9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±6.46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3983003"/>
                  </a:ext>
                </a:extLst>
              </a:tr>
              <a:tr h="25758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Fabrication time (min)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8.9±2.03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9.9±1.81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18.0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±1.91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9791451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Total processing time (min)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66.02±2.31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72.8±2.31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67.9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±2.31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05343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EFF3462-6E77-3094-06E7-8FD9781CF493}"/>
              </a:ext>
            </a:extLst>
          </p:cNvPr>
          <p:cNvSpPr/>
          <p:nvPr/>
        </p:nvSpPr>
        <p:spPr>
          <a:xfrm>
            <a:off x="1919673" y="824974"/>
            <a:ext cx="82394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1. 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Live weight, carcass weight, slaughter time, and fabrication time of skin-on and skin off goat carcasses </a:t>
            </a:r>
          </a:p>
          <a:p>
            <a:pPr algn="just" latinLnBrk="1"/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55D3CA-C118-1D0E-E305-109526217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06437"/>
              </p:ext>
            </p:extLst>
          </p:nvPr>
        </p:nvGraphicFramePr>
        <p:xfrm>
          <a:off x="2018521" y="4244587"/>
          <a:ext cx="7349922" cy="428463"/>
        </p:xfrm>
        <a:graphic>
          <a:graphicData uri="http://schemas.openxmlformats.org/drawingml/2006/table">
            <a:tbl>
              <a:tblPr/>
              <a:tblGrid>
                <a:gridCol w="7349922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4284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44C7A1D-5ED9-3FF6-0BF0-064A130D83B6}"/>
              </a:ext>
            </a:extLst>
          </p:cNvPr>
          <p:cNvSpPr/>
          <p:nvPr/>
        </p:nvSpPr>
        <p:spPr>
          <a:xfrm>
            <a:off x="2018521" y="4305996"/>
            <a:ext cx="4823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</p:spTree>
    <p:extLst>
      <p:ext uri="{BB962C8B-B14F-4D97-AF65-F5344CB8AC3E}">
        <p14:creationId xmlns:p14="http://schemas.microsoft.com/office/powerpoint/2010/main" val="382107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54440"/>
              </p:ext>
            </p:extLst>
          </p:nvPr>
        </p:nvGraphicFramePr>
        <p:xfrm>
          <a:off x="3339765" y="1522979"/>
          <a:ext cx="5093329" cy="3602438"/>
        </p:xfrm>
        <a:graphic>
          <a:graphicData uri="http://schemas.openxmlformats.org/drawingml/2006/table">
            <a:tbl>
              <a:tblPr firstRow="1" firstCol="1" bandRow="1"/>
              <a:tblGrid>
                <a:gridCol w="1746397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1013670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1275325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1057937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</a:tblGrid>
              <a:tr h="46763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Parameter/Carcass</a:t>
                      </a:r>
                      <a:r>
                        <a:rPr lang="en-US" sz="100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  <a:endParaRPr lang="en-US" sz="10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</a:t>
                      </a:r>
                      <a:endParaRPr lang="en-US" sz="1000" kern="12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960373"/>
                  </a:ext>
                </a:extLst>
              </a:tr>
              <a:tr h="354993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Dressing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59.38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±4.26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51.96±4.26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55.51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±4.27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394336"/>
                  </a:ext>
                </a:extLst>
              </a:tr>
              <a:tr h="30612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Neck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5.91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5.25±0.59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4.80±0.59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5310283"/>
                  </a:ext>
                </a:extLst>
              </a:tr>
              <a:tr h="30612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Breast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11.01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±2.74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10.78±2.75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9.65±2.76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12998"/>
                  </a:ext>
                </a:extLst>
              </a:tr>
              <a:tr h="347870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Shoulder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20.15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±1.50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21.53±1.50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21.67±1.51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476428"/>
                  </a:ext>
                </a:extLst>
              </a:tr>
              <a:tr h="318052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Rack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12.57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±0.70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12.67±0.70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12.43±0.71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7328249"/>
                  </a:ext>
                </a:extLst>
              </a:tr>
              <a:tr h="308113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Loin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10.66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11.06±0.35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9.82±0.36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1423687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Leg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27.97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±1.93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28.67±1.93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28.84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±1.93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916618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Shank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7.97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±1.84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8.43±1.84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8.17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±1.85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474649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Chilling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95.0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94.8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94.4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916566"/>
                  </a:ext>
                </a:extLst>
              </a:tr>
              <a:tr h="24847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Fabrication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85.50±6.87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85.92±6.86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77.52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±6.84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05343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3134008" y="784315"/>
            <a:ext cx="56894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2.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Carcass chilling yield, dressing yield, primal cut yield, and </a:t>
            </a:r>
          </a:p>
          <a:p>
            <a:pPr algn="just" latinLnBrk="1"/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             fabrication yield of skin-on and skin off goat carcasses </a:t>
            </a:r>
          </a:p>
          <a:p>
            <a:pPr algn="just" latinLnBrk="1">
              <a:spcAft>
                <a:spcPts val="0"/>
              </a:spcAft>
            </a:pPr>
            <a:endParaRPr lang="en-US" sz="14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62273" y="5242627"/>
            <a:ext cx="4823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AE51BE-15B1-9032-B669-90B1794C2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00769"/>
              </p:ext>
            </p:extLst>
          </p:nvPr>
        </p:nvGraphicFramePr>
        <p:xfrm>
          <a:off x="3339764" y="5242627"/>
          <a:ext cx="5093329" cy="567803"/>
        </p:xfrm>
        <a:graphic>
          <a:graphicData uri="http://schemas.openxmlformats.org/drawingml/2006/table">
            <a:tbl>
              <a:tblPr/>
              <a:tblGrid>
                <a:gridCol w="5093329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567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047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C5AE570-FDA9-ED3E-A076-FF4078877FA4}"/>
              </a:ext>
            </a:extLst>
          </p:cNvPr>
          <p:cNvGrpSpPr/>
          <p:nvPr/>
        </p:nvGrpSpPr>
        <p:grpSpPr>
          <a:xfrm>
            <a:off x="888094" y="548578"/>
            <a:ext cx="9226851" cy="4220344"/>
            <a:chOff x="751524" y="1730570"/>
            <a:chExt cx="9226851" cy="4220344"/>
          </a:xfrm>
        </p:grpSpPr>
        <p:sp>
          <p:nvSpPr>
            <p:cNvPr id="2154" name="TextBox 2153">
              <a:extLst>
                <a:ext uri="{FF2B5EF4-FFF2-40B4-BE49-F238E27FC236}">
                  <a16:creationId xmlns:a16="http://schemas.microsoft.com/office/drawing/2014/main" id="{C6172F50-3196-1FD8-3D6E-2842A2E8E0F0}"/>
                </a:ext>
              </a:extLst>
            </p:cNvPr>
            <p:cNvSpPr txBox="1"/>
            <p:nvPr/>
          </p:nvSpPr>
          <p:spPr>
            <a:xfrm>
              <a:off x="3872359" y="1730570"/>
              <a:ext cx="3346769" cy="374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Stunning and bleeding of 27 goats </a:t>
              </a:r>
              <a:endParaRPr lang="en-US" sz="16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155" name="TextBox 2154">
              <a:extLst>
                <a:ext uri="{FF2B5EF4-FFF2-40B4-BE49-F238E27FC236}">
                  <a16:creationId xmlns:a16="http://schemas.microsoft.com/office/drawing/2014/main" id="{7E56ADF3-657C-9500-9B2C-8F7FA2884D5C}"/>
                </a:ext>
              </a:extLst>
            </p:cNvPr>
            <p:cNvSpPr txBox="1"/>
            <p:nvPr/>
          </p:nvSpPr>
          <p:spPr>
            <a:xfrm>
              <a:off x="3950816" y="2667264"/>
              <a:ext cx="2939689" cy="935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Skin-off processing</a:t>
              </a:r>
              <a:r>
                <a:rPr lang="en-US" sz="1800" kern="100" baseline="300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2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 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f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rom skin-off goats 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</a:pPr>
              <a:r>
                <a:rPr lang="en-US" sz="1600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(9 skin-off goats)</a:t>
              </a:r>
              <a:endParaRPr lang="en-US" sz="16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156" name="TextBox 2155">
              <a:extLst>
                <a:ext uri="{FF2B5EF4-FFF2-40B4-BE49-F238E27FC236}">
                  <a16:creationId xmlns:a16="http://schemas.microsoft.com/office/drawing/2014/main" id="{D702A352-4A31-FE90-8D70-D75FE22D9E34}"/>
                </a:ext>
              </a:extLst>
            </p:cNvPr>
            <p:cNvSpPr txBox="1"/>
            <p:nvPr/>
          </p:nvSpPr>
          <p:spPr>
            <a:xfrm>
              <a:off x="4052897" y="3834816"/>
              <a:ext cx="2830910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Deskinning and evisceration   </a:t>
              </a:r>
            </a:p>
          </p:txBody>
        </p:sp>
        <p:sp>
          <p:nvSpPr>
            <p:cNvPr id="2157" name="TextBox 2156">
              <a:extLst>
                <a:ext uri="{FF2B5EF4-FFF2-40B4-BE49-F238E27FC236}">
                  <a16:creationId xmlns:a16="http://schemas.microsoft.com/office/drawing/2014/main" id="{22FFAA06-0876-E529-4BB7-068566D098C6}"/>
                </a:ext>
              </a:extLst>
            </p:cNvPr>
            <p:cNvSpPr txBox="1"/>
            <p:nvPr/>
          </p:nvSpPr>
          <p:spPr>
            <a:xfrm>
              <a:off x="7242850" y="4804366"/>
              <a:ext cx="2735525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Chilling of skin-on goats</a:t>
              </a:r>
            </a:p>
          </p:txBody>
        </p:sp>
        <p:sp>
          <p:nvSpPr>
            <p:cNvPr id="2158" name="TextBox 2157">
              <a:extLst>
                <a:ext uri="{FF2B5EF4-FFF2-40B4-BE49-F238E27FC236}">
                  <a16:creationId xmlns:a16="http://schemas.microsoft.com/office/drawing/2014/main" id="{2F8A4612-E5E5-EB8F-A6A6-3AC9EEBE37BC}"/>
                </a:ext>
              </a:extLst>
            </p:cNvPr>
            <p:cNvSpPr txBox="1"/>
            <p:nvPr/>
          </p:nvSpPr>
          <p:spPr>
            <a:xfrm>
              <a:off x="3935147" y="5582159"/>
              <a:ext cx="2830910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Fabrication for skin-off meat</a:t>
              </a:r>
            </a:p>
          </p:txBody>
        </p:sp>
        <p:sp>
          <p:nvSpPr>
            <p:cNvPr id="2159" name="TextBox 2158">
              <a:extLst>
                <a:ext uri="{FF2B5EF4-FFF2-40B4-BE49-F238E27FC236}">
                  <a16:creationId xmlns:a16="http://schemas.microsoft.com/office/drawing/2014/main" id="{09D64728-307E-1A44-9FC6-012895A17E8C}"/>
                </a:ext>
              </a:extLst>
            </p:cNvPr>
            <p:cNvSpPr txBox="1"/>
            <p:nvPr/>
          </p:nvSpPr>
          <p:spPr>
            <a:xfrm>
              <a:off x="868225" y="2658062"/>
              <a:ext cx="2680961" cy="935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Skin-on processing</a:t>
              </a:r>
              <a:r>
                <a:rPr lang="en-US" sz="1800" kern="100" baseline="300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1</a:t>
              </a:r>
            </a:p>
            <a:p>
              <a:pPr algn="ctr">
                <a:lnSpc>
                  <a:spcPct val="107000"/>
                </a:lnSpc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from skin-on 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goats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</a:pPr>
              <a:r>
                <a:rPr lang="en-US" sz="1600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(9 skin-on goats)</a:t>
              </a:r>
              <a:endParaRPr lang="en-US" sz="16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160" name="TextBox 2159">
              <a:extLst>
                <a:ext uri="{FF2B5EF4-FFF2-40B4-BE49-F238E27FC236}">
                  <a16:creationId xmlns:a16="http://schemas.microsoft.com/office/drawing/2014/main" id="{A1958A36-F86C-B1AC-76F7-88FA78474E4E}"/>
                </a:ext>
              </a:extLst>
            </p:cNvPr>
            <p:cNvSpPr txBox="1"/>
            <p:nvPr/>
          </p:nvSpPr>
          <p:spPr>
            <a:xfrm>
              <a:off x="941233" y="3836582"/>
              <a:ext cx="2506941" cy="6651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Scalding, </a:t>
              </a:r>
              <a:r>
                <a:rPr lang="en-US" kern="100" dirty="0" err="1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deharing</a:t>
              </a: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, singing, and evisceration</a:t>
              </a:r>
            </a:p>
          </p:txBody>
        </p:sp>
        <p:sp>
          <p:nvSpPr>
            <p:cNvPr id="2161" name="TextBox 2160">
              <a:extLst>
                <a:ext uri="{FF2B5EF4-FFF2-40B4-BE49-F238E27FC236}">
                  <a16:creationId xmlns:a16="http://schemas.microsoft.com/office/drawing/2014/main" id="{6AC7D360-0B06-2A08-E194-3CE663C9C01F}"/>
                </a:ext>
              </a:extLst>
            </p:cNvPr>
            <p:cNvSpPr txBox="1"/>
            <p:nvPr/>
          </p:nvSpPr>
          <p:spPr>
            <a:xfrm>
              <a:off x="944198" y="4873569"/>
              <a:ext cx="2503976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Chilling of skin-on goats</a:t>
              </a:r>
            </a:p>
          </p:txBody>
        </p:sp>
        <p:sp>
          <p:nvSpPr>
            <p:cNvPr id="2162" name="TextBox 2161">
              <a:extLst>
                <a:ext uri="{FF2B5EF4-FFF2-40B4-BE49-F238E27FC236}">
                  <a16:creationId xmlns:a16="http://schemas.microsoft.com/office/drawing/2014/main" id="{4DC77B0F-7057-4650-9E72-ED2F88CB281A}"/>
                </a:ext>
              </a:extLst>
            </p:cNvPr>
            <p:cNvSpPr txBox="1"/>
            <p:nvPr/>
          </p:nvSpPr>
          <p:spPr>
            <a:xfrm>
              <a:off x="751524" y="5572505"/>
              <a:ext cx="2830910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Fabrication for skin-on meat</a:t>
              </a:r>
            </a:p>
          </p:txBody>
        </p:sp>
        <p:sp>
          <p:nvSpPr>
            <p:cNvPr id="2165" name="TextBox 2164">
              <a:extLst>
                <a:ext uri="{FF2B5EF4-FFF2-40B4-BE49-F238E27FC236}">
                  <a16:creationId xmlns:a16="http://schemas.microsoft.com/office/drawing/2014/main" id="{6AD50C94-D5C2-9BDA-762B-BE063EE9C90F}"/>
                </a:ext>
              </a:extLst>
            </p:cNvPr>
            <p:cNvSpPr txBox="1"/>
            <p:nvPr/>
          </p:nvSpPr>
          <p:spPr>
            <a:xfrm>
              <a:off x="4107906" y="4804366"/>
              <a:ext cx="2513450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Chilling of skin-off goats</a:t>
              </a:r>
            </a:p>
          </p:txBody>
        </p:sp>
        <p:cxnSp>
          <p:nvCxnSpPr>
            <p:cNvPr id="2168" name="Straight Arrow Connector 2167">
              <a:extLst>
                <a:ext uri="{FF2B5EF4-FFF2-40B4-BE49-F238E27FC236}">
                  <a16:creationId xmlns:a16="http://schemas.microsoft.com/office/drawing/2014/main" id="{4AFC10B2-C6C3-B459-8FEB-3F9B95A1CD88}"/>
                </a:ext>
              </a:extLst>
            </p:cNvPr>
            <p:cNvCxnSpPr>
              <a:cxnSpLocks/>
            </p:cNvCxnSpPr>
            <p:nvPr/>
          </p:nvCxnSpPr>
          <p:spPr>
            <a:xfrm>
              <a:off x="8574974" y="3626084"/>
              <a:ext cx="25818" cy="196491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Dot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9" name="Straight Arrow Connector 2168">
              <a:extLst>
                <a:ext uri="{FF2B5EF4-FFF2-40B4-BE49-F238E27FC236}">
                  <a16:creationId xmlns:a16="http://schemas.microsoft.com/office/drawing/2014/main" id="{AAEC119D-7CBE-6260-56F3-7B0A3F3DE094}"/>
                </a:ext>
              </a:extLst>
            </p:cNvPr>
            <p:cNvCxnSpPr>
              <a:cxnSpLocks/>
              <a:stCxn id="2159" idx="2"/>
              <a:endCxn id="2162" idx="0"/>
            </p:cNvCxnSpPr>
            <p:nvPr/>
          </p:nvCxnSpPr>
          <p:spPr>
            <a:xfrm flipH="1">
              <a:off x="2166979" y="3593575"/>
              <a:ext cx="41727" cy="197893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Dot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0" name="Straight Arrow Connector 2169">
              <a:extLst>
                <a:ext uri="{FF2B5EF4-FFF2-40B4-BE49-F238E27FC236}">
                  <a16:creationId xmlns:a16="http://schemas.microsoft.com/office/drawing/2014/main" id="{134A7E96-911E-8C77-FECF-A7E194CCA074}"/>
                </a:ext>
              </a:extLst>
            </p:cNvPr>
            <p:cNvCxnSpPr>
              <a:cxnSpLocks/>
            </p:cNvCxnSpPr>
            <p:nvPr/>
          </p:nvCxnSpPr>
          <p:spPr>
            <a:xfrm>
              <a:off x="5451610" y="3566159"/>
              <a:ext cx="14002" cy="200634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Dot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1" name="Straight Connector 2170">
              <a:extLst>
                <a:ext uri="{FF2B5EF4-FFF2-40B4-BE49-F238E27FC236}">
                  <a16:creationId xmlns:a16="http://schemas.microsoft.com/office/drawing/2014/main" id="{AF0B554E-0425-2433-C1EA-633BB67C57A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851" y="2506377"/>
              <a:ext cx="6504789" cy="294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2" name="Straight Connector 2171">
              <a:extLst>
                <a:ext uri="{FF2B5EF4-FFF2-40B4-BE49-F238E27FC236}">
                  <a16:creationId xmlns:a16="http://schemas.microsoft.com/office/drawing/2014/main" id="{02CE13FE-BE89-F156-C22B-537928939094}"/>
                </a:ext>
              </a:extLst>
            </p:cNvPr>
            <p:cNvCxnSpPr>
              <a:cxnSpLocks/>
            </p:cNvCxnSpPr>
            <p:nvPr/>
          </p:nvCxnSpPr>
          <p:spPr>
            <a:xfrm>
              <a:off x="5426370" y="2104647"/>
              <a:ext cx="0" cy="5534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3" name="Straight Connector 2172">
              <a:extLst>
                <a:ext uri="{FF2B5EF4-FFF2-40B4-BE49-F238E27FC236}">
                  <a16:creationId xmlns:a16="http://schemas.microsoft.com/office/drawing/2014/main" id="{931153E3-51F5-4164-ED15-794EA35A550E}"/>
                </a:ext>
              </a:extLst>
            </p:cNvPr>
            <p:cNvCxnSpPr>
              <a:cxnSpLocks/>
            </p:cNvCxnSpPr>
            <p:nvPr/>
          </p:nvCxnSpPr>
          <p:spPr>
            <a:xfrm>
              <a:off x="2208706" y="2510060"/>
              <a:ext cx="0" cy="1177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4" name="Straight Connector 2173">
              <a:extLst>
                <a:ext uri="{FF2B5EF4-FFF2-40B4-BE49-F238E27FC236}">
                  <a16:creationId xmlns:a16="http://schemas.microsoft.com/office/drawing/2014/main" id="{194E5059-0C2A-6D05-26D2-00D771FF1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6640" y="2555013"/>
              <a:ext cx="0" cy="1030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18713E4-7297-9835-EC44-35338F8C9BE7}"/>
              </a:ext>
            </a:extLst>
          </p:cNvPr>
          <p:cNvSpPr txBox="1"/>
          <p:nvPr/>
        </p:nvSpPr>
        <p:spPr>
          <a:xfrm>
            <a:off x="663010" y="5258708"/>
            <a:ext cx="10316823" cy="1071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Figure 1. Preparation of traditional meat, ethnic meat, and modified meat from skin off and skin-on carcasses </a:t>
            </a:r>
            <a:endParaRPr lang="en-US" kern="1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</a:pPr>
            <a:endParaRPr lang="en-US" sz="900" kern="1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sz="1100" kern="100" baseline="30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Skin-on: Skin not eliminated</a:t>
            </a:r>
          </a:p>
          <a:p>
            <a:pPr>
              <a:lnSpc>
                <a:spcPct val="107000"/>
              </a:lnSpc>
            </a:pPr>
            <a:r>
              <a:rPr lang="en-US" sz="1100" kern="100" baseline="300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Skin-off: Skin eliminated after bleeding</a:t>
            </a:r>
            <a:endParaRPr lang="en-US" sz="1100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kern="100" baseline="300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3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Skin-off-late: Skin eliminated after chilling</a:t>
            </a:r>
            <a:endParaRPr lang="en-US" sz="1100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B9FAF-DBB9-C23F-0EEF-1F78DCE65743}"/>
              </a:ext>
            </a:extLst>
          </p:cNvPr>
          <p:cNvSpPr txBox="1"/>
          <p:nvPr/>
        </p:nvSpPr>
        <p:spPr>
          <a:xfrm>
            <a:off x="7230565" y="1512100"/>
            <a:ext cx="2830910" cy="9355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Skin-off-late processing</a:t>
            </a:r>
            <a:r>
              <a:rPr lang="en-US" sz="1800" kern="100" baseline="30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3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rom skin-off-late goats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sz="16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(9 skin-modified goats)</a:t>
            </a:r>
            <a:endParaRPr lang="en-US" sz="1600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E081A-A424-6E17-3214-8EC35845DD98}"/>
              </a:ext>
            </a:extLst>
          </p:cNvPr>
          <p:cNvSpPr txBox="1"/>
          <p:nvPr/>
        </p:nvSpPr>
        <p:spPr>
          <a:xfrm>
            <a:off x="7493713" y="2654590"/>
            <a:ext cx="2506940" cy="665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Scalding, </a:t>
            </a:r>
            <a:r>
              <a:rPr lang="en-US" kern="100" dirty="0" err="1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deharing</a:t>
            </a:r>
            <a:r>
              <a:rPr lang="en-US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singing, and evisceration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2D152-1F46-AEDC-7CCC-49EEB0E30825}"/>
              </a:ext>
            </a:extLst>
          </p:cNvPr>
          <p:cNvSpPr txBox="1"/>
          <p:nvPr/>
        </p:nvSpPr>
        <p:spPr>
          <a:xfrm>
            <a:off x="7355698" y="4390513"/>
            <a:ext cx="2830910" cy="665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Fabrication for skin-off meat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after skin elimination</a:t>
            </a:r>
          </a:p>
        </p:txBody>
      </p:sp>
    </p:spTree>
    <p:extLst>
      <p:ext uri="{BB962C8B-B14F-4D97-AF65-F5344CB8AC3E}">
        <p14:creationId xmlns:p14="http://schemas.microsoft.com/office/powerpoint/2010/main" val="136192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75A2A85-D820-4358-B8A0-BB1B3487B0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02031"/>
              </p:ext>
            </p:extLst>
          </p:nvPr>
        </p:nvGraphicFramePr>
        <p:xfrm>
          <a:off x="1952061" y="16727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451D6D5-720D-6255-CBE4-CC58A9E2F186}"/>
              </a:ext>
            </a:extLst>
          </p:cNvPr>
          <p:cNvSpPr txBox="1"/>
          <p:nvPr/>
        </p:nvSpPr>
        <p:spPr>
          <a:xfrm>
            <a:off x="5576268" y="152673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7FDB1-3483-8100-5A3A-548408A6091A}"/>
              </a:ext>
            </a:extLst>
          </p:cNvPr>
          <p:cNvSpPr txBox="1"/>
          <p:nvPr/>
        </p:nvSpPr>
        <p:spPr>
          <a:xfrm>
            <a:off x="5531231" y="224213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58C02-9344-0BA2-CA6F-339D5FFA7B85}"/>
              </a:ext>
            </a:extLst>
          </p:cNvPr>
          <p:cNvSpPr txBox="1"/>
          <p:nvPr/>
        </p:nvSpPr>
        <p:spPr>
          <a:xfrm>
            <a:off x="7359915" y="199007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EACCF-2F2D-3ED6-91F9-A928490461E9}"/>
              </a:ext>
            </a:extLst>
          </p:cNvPr>
          <p:cNvSpPr txBox="1"/>
          <p:nvPr/>
        </p:nvSpPr>
        <p:spPr>
          <a:xfrm>
            <a:off x="7266667" y="279630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2D762-6083-F356-E3B2-F0543C41DB98}"/>
              </a:ext>
            </a:extLst>
          </p:cNvPr>
          <p:cNvSpPr txBox="1"/>
          <p:nvPr/>
        </p:nvSpPr>
        <p:spPr>
          <a:xfrm>
            <a:off x="2018476" y="5650259"/>
            <a:ext cx="4963841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Figure 5.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profile of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SM</a:t>
            </a:r>
            <a:r>
              <a:rPr lang="en-US" b="1" kern="100" baseline="300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and LL</a:t>
            </a:r>
            <a:r>
              <a:rPr lang="en-US" b="1" kern="100" baseline="300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muscles</a:t>
            </a:r>
            <a:endParaRPr lang="en-US" sz="1600" b="1" kern="100" baseline="300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B94C4-6E86-CF6B-96A7-D548CA22A9C1}"/>
              </a:ext>
            </a:extLst>
          </p:cNvPr>
          <p:cNvSpPr/>
          <p:nvPr/>
        </p:nvSpPr>
        <p:spPr>
          <a:xfrm>
            <a:off x="2018476" y="6024336"/>
            <a:ext cx="4823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same postmortem hour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SM: semimembranosus; LM: longissimus lumborum , n = 9).</a:t>
            </a:r>
          </a:p>
        </p:txBody>
      </p:sp>
    </p:spTree>
    <p:extLst>
      <p:ext uri="{BB962C8B-B14F-4D97-AF65-F5344CB8AC3E}">
        <p14:creationId xmlns:p14="http://schemas.microsoft.com/office/powerpoint/2010/main" val="220606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75A2A85-D820-4358-B8A0-BB1B3487B0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721757"/>
              </p:ext>
            </p:extLst>
          </p:nvPr>
        </p:nvGraphicFramePr>
        <p:xfrm>
          <a:off x="2032000" y="38278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451D6D5-720D-6255-CBE4-CC58A9E2F186}"/>
              </a:ext>
            </a:extLst>
          </p:cNvPr>
          <p:cNvSpPr txBox="1"/>
          <p:nvPr/>
        </p:nvSpPr>
        <p:spPr>
          <a:xfrm>
            <a:off x="3606229" y="1168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7FDB1-3483-8100-5A3A-548408A6091A}"/>
              </a:ext>
            </a:extLst>
          </p:cNvPr>
          <p:cNvSpPr txBox="1"/>
          <p:nvPr/>
        </p:nvSpPr>
        <p:spPr>
          <a:xfrm>
            <a:off x="3606229" y="171590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58C02-9344-0BA2-CA6F-339D5FFA7B85}"/>
              </a:ext>
            </a:extLst>
          </p:cNvPr>
          <p:cNvSpPr txBox="1"/>
          <p:nvPr/>
        </p:nvSpPr>
        <p:spPr>
          <a:xfrm>
            <a:off x="9429965" y="326765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EACCF-2F2D-3ED6-91F9-A928490461E9}"/>
              </a:ext>
            </a:extLst>
          </p:cNvPr>
          <p:cNvSpPr txBox="1"/>
          <p:nvPr/>
        </p:nvSpPr>
        <p:spPr>
          <a:xfrm>
            <a:off x="9442289" y="38123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6A8B0-3F30-A5E2-4632-4DDC62E8FB87}"/>
              </a:ext>
            </a:extLst>
          </p:cNvPr>
          <p:cNvSpPr txBox="1"/>
          <p:nvPr/>
        </p:nvSpPr>
        <p:spPr>
          <a:xfrm>
            <a:off x="3563749" y="1445600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493EF-1B78-E2C3-3AAB-BAB62867BA5A}"/>
              </a:ext>
            </a:extLst>
          </p:cNvPr>
          <p:cNvSpPr txBox="1"/>
          <p:nvPr/>
        </p:nvSpPr>
        <p:spPr>
          <a:xfrm>
            <a:off x="9423613" y="3552008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344F7-FBF1-37BB-A343-05A3C4FDC01C}"/>
              </a:ext>
            </a:extLst>
          </p:cNvPr>
          <p:cNvSpPr txBox="1"/>
          <p:nvPr/>
        </p:nvSpPr>
        <p:spPr>
          <a:xfrm>
            <a:off x="2404091" y="5891409"/>
            <a:ext cx="7019522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Figure 6.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profile of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skin-on, skin-off, and skin-on-late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muscles</a:t>
            </a:r>
            <a:r>
              <a:rPr lang="en-US" sz="1600" b="1" kern="100" baseline="300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endParaRPr lang="en-US" sz="1600" b="1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E0F3D-3DC8-2F5C-FF6F-C61862B3A52B}"/>
              </a:ext>
            </a:extLst>
          </p:cNvPr>
          <p:cNvSpPr/>
          <p:nvPr/>
        </p:nvSpPr>
        <p:spPr>
          <a:xfrm>
            <a:off x="2326047" y="6236638"/>
            <a:ext cx="4823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same postmortem hour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</p:spTree>
    <p:extLst>
      <p:ext uri="{BB962C8B-B14F-4D97-AF65-F5344CB8AC3E}">
        <p14:creationId xmlns:p14="http://schemas.microsoft.com/office/powerpoint/2010/main" val="393348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B63B4-BE07-A019-647F-B07FC9C1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2BBA7C-FB09-CE98-A461-62F96C810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97234"/>
              </p:ext>
            </p:extLst>
          </p:nvPr>
        </p:nvGraphicFramePr>
        <p:xfrm>
          <a:off x="2104960" y="705223"/>
          <a:ext cx="7747698" cy="1404616"/>
        </p:xfrm>
        <a:graphic>
          <a:graphicData uri="http://schemas.openxmlformats.org/drawingml/2006/table">
            <a:tbl>
              <a:tblPr firstRow="1" firstCol="1" bandRow="1"/>
              <a:tblGrid>
                <a:gridCol w="1725895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923646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990979">
                  <a:extLst>
                    <a:ext uri="{9D8B030D-6E8A-4147-A177-3AD203B41FA5}">
                      <a16:colId xmlns:a16="http://schemas.microsoft.com/office/drawing/2014/main" val="1563550859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44023188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314913191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1125218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597152908"/>
                    </a:ext>
                  </a:extLst>
                </a:gridCol>
              </a:tblGrid>
              <a:tr h="32370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Parameter/Carcass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SM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LL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  <a:endParaRPr lang="en-US" sz="1200" kern="100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  <a:endParaRPr lang="en-US" sz="1200" kern="100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973948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Sarcomere Length (µm)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2.04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1.90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1.99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1.92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±0.08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2.01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±0.08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3983003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WBSF (kg)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4.66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±0.55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4.17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±0.55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3.99±0.57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5.30±0.59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3.95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±0.58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979145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606A64C-F764-2163-80A6-33AE80A9D99E}"/>
              </a:ext>
            </a:extLst>
          </p:cNvPr>
          <p:cNvSpPr/>
          <p:nvPr/>
        </p:nvSpPr>
        <p:spPr>
          <a:xfrm>
            <a:off x="2104960" y="207847"/>
            <a:ext cx="7049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3.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Muscle pH, sarcomere length, and shear force of skin-on and skin off goat carcasses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31C476-7951-4F60-89AE-740ABA12A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158094"/>
              </p:ext>
            </p:extLst>
          </p:nvPr>
        </p:nvGraphicFramePr>
        <p:xfrm>
          <a:off x="2104958" y="2179991"/>
          <a:ext cx="7946112" cy="428463"/>
        </p:xfrm>
        <a:graphic>
          <a:graphicData uri="http://schemas.openxmlformats.org/drawingml/2006/table">
            <a:tbl>
              <a:tblPr/>
              <a:tblGrid>
                <a:gridCol w="7946112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4284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57F4766-64D2-5DEC-FD58-DF8C43C8ABAA}"/>
              </a:ext>
            </a:extLst>
          </p:cNvPr>
          <p:cNvSpPr/>
          <p:nvPr/>
        </p:nvSpPr>
        <p:spPr>
          <a:xfrm>
            <a:off x="2035946" y="2179991"/>
            <a:ext cx="48231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SM: semimembranosus; LM: longissimus lumborum , n = 9).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023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143DE-0CDF-82A8-EC09-8900F5083A34}"/>
              </a:ext>
            </a:extLst>
          </p:cNvPr>
          <p:cNvSpPr txBox="1"/>
          <p:nvPr/>
        </p:nvSpPr>
        <p:spPr>
          <a:xfrm>
            <a:off x="1145206" y="5485340"/>
            <a:ext cx="8070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 Visual appearance of beef steaks that were fabricated using traditional cut (a) and wet cut (b)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5410E-C937-5952-244A-84E4988E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17" y="2736625"/>
            <a:ext cx="1271786" cy="2263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06881-DAF0-28E9-3D84-6CBFEA486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31" y="3185005"/>
            <a:ext cx="2648408" cy="1814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41656-22EF-CC59-D2A0-F2E7FFA7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133" y="1001482"/>
            <a:ext cx="2647228" cy="1635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D02EC-BC20-0A10-244D-3210905C18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t="1034" r="8956" b="1527"/>
          <a:stretch/>
        </p:blipFill>
        <p:spPr>
          <a:xfrm rot="16200000">
            <a:off x="5794481" y="825041"/>
            <a:ext cx="2105526" cy="150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68BE71-724A-7FE0-2EA6-A4DCC19F6D37}"/>
              </a:ext>
            </a:extLst>
          </p:cNvPr>
          <p:cNvSpPr txBox="1"/>
          <p:nvPr/>
        </p:nvSpPr>
        <p:spPr>
          <a:xfrm>
            <a:off x="1879281" y="4630323"/>
            <a:ext cx="4283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8A968-E43F-87EA-2113-5005BB744355}"/>
              </a:ext>
            </a:extLst>
          </p:cNvPr>
          <p:cNvSpPr txBox="1"/>
          <p:nvPr/>
        </p:nvSpPr>
        <p:spPr>
          <a:xfrm>
            <a:off x="7203247" y="2286176"/>
            <a:ext cx="40267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1c</a:t>
            </a:r>
            <a:endParaRPr lang="en-US" b="1" baseline="30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metal object with holes&#10;&#10;Description automatically generated">
            <a:extLst>
              <a:ext uri="{FF2B5EF4-FFF2-40B4-BE49-F238E27FC236}">
                <a16:creationId xmlns:a16="http://schemas.microsoft.com/office/drawing/2014/main" id="{711AEA7E-A961-7FA9-43AE-E458974188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7890" y="821068"/>
            <a:ext cx="2443827" cy="1187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B36DFD-A5BF-CFBC-B840-0BD236D2F315}"/>
              </a:ext>
            </a:extLst>
          </p:cNvPr>
          <p:cNvSpPr txBox="1"/>
          <p:nvPr/>
        </p:nvSpPr>
        <p:spPr>
          <a:xfrm>
            <a:off x="1810151" y="2267636"/>
            <a:ext cx="4154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5B9FB-F19F-B347-DD6F-C3D14E92E551}"/>
              </a:ext>
            </a:extLst>
          </p:cNvPr>
          <p:cNvSpPr txBox="1"/>
          <p:nvPr/>
        </p:nvSpPr>
        <p:spPr>
          <a:xfrm>
            <a:off x="5036756" y="2268423"/>
            <a:ext cx="4283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598CF9-50D5-F04D-C07F-5F372F37B2BA}"/>
              </a:ext>
            </a:extLst>
          </p:cNvPr>
          <p:cNvSpPr txBox="1"/>
          <p:nvPr/>
        </p:nvSpPr>
        <p:spPr>
          <a:xfrm>
            <a:off x="5251517" y="4630323"/>
            <a:ext cx="4283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DDE8F-AD24-34FB-DECD-DF1650AC4940}"/>
              </a:ext>
            </a:extLst>
          </p:cNvPr>
          <p:cNvSpPr txBox="1"/>
          <p:nvPr/>
        </p:nvSpPr>
        <p:spPr>
          <a:xfrm>
            <a:off x="1308584" y="5838481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1a - Conventional band saw; 1b - steak appearance after conventional cut; 1c – scrapping off from steak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2a - Nozzle band saw;           2b - steak appearance after conventional cut with water jet. </a:t>
            </a:r>
          </a:p>
        </p:txBody>
      </p:sp>
    </p:spTree>
    <p:extLst>
      <p:ext uri="{BB962C8B-B14F-4D97-AF65-F5344CB8AC3E}">
        <p14:creationId xmlns:p14="http://schemas.microsoft.com/office/powerpoint/2010/main" val="246809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B63B4-BE07-A019-647F-B07FC9C1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2BBA7C-FB09-CE98-A461-62F96C810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52412"/>
              </p:ext>
            </p:extLst>
          </p:nvPr>
        </p:nvGraphicFramePr>
        <p:xfrm>
          <a:off x="2104960" y="705223"/>
          <a:ext cx="7747698" cy="1950720"/>
        </p:xfrm>
        <a:graphic>
          <a:graphicData uri="http://schemas.openxmlformats.org/drawingml/2006/table">
            <a:tbl>
              <a:tblPr firstRow="1" firstCol="1" bandRow="1"/>
              <a:tblGrid>
                <a:gridCol w="1725895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923646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990979">
                  <a:extLst>
                    <a:ext uri="{9D8B030D-6E8A-4147-A177-3AD203B41FA5}">
                      <a16:colId xmlns:a16="http://schemas.microsoft.com/office/drawing/2014/main" val="1563550859"/>
                    </a:ext>
                  </a:extLst>
                </a:gridCol>
                <a:gridCol w="1069483">
                  <a:extLst>
                    <a:ext uri="{9D8B030D-6E8A-4147-A177-3AD203B41FA5}">
                      <a16:colId xmlns:a16="http://schemas.microsoft.com/office/drawing/2014/main" val="440231883"/>
                    </a:ext>
                  </a:extLst>
                </a:gridCol>
                <a:gridCol w="988008">
                  <a:extLst>
                    <a:ext uri="{9D8B030D-6E8A-4147-A177-3AD203B41FA5}">
                      <a16:colId xmlns:a16="http://schemas.microsoft.com/office/drawing/2014/main" val="3314913191"/>
                    </a:ext>
                  </a:extLst>
                </a:gridCol>
                <a:gridCol w="962159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924968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597152908"/>
                    </a:ext>
                  </a:extLst>
                </a:gridCol>
              </a:tblGrid>
              <a:tr h="3237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Parameter/Carcass</a:t>
                      </a:r>
                      <a:r>
                        <a:rPr lang="en-US" sz="120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SM</a:t>
                      </a:r>
                      <a:r>
                        <a:rPr lang="en-US" sz="120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 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SM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SM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LL</a:t>
                      </a:r>
                      <a:r>
                        <a:rPr lang="en-US" sz="120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LL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LL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973948"/>
                  </a:ext>
                </a:extLst>
              </a:tr>
              <a:tr h="1288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4436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Collagen Content (mg/g)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6.77±3.50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4.15±3.58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1.85±3.59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25.16±3.49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8.79±3.58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cb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10.55±3.59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053436"/>
                  </a:ext>
                </a:extLst>
              </a:tr>
              <a:tr h="322150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Cooking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88.09±1.58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84.17±1.62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81.28±1.64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88.50±1.59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89.5±1.62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88.07±1.64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121473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606A64C-F764-2163-80A6-33AE80A9D99E}"/>
              </a:ext>
            </a:extLst>
          </p:cNvPr>
          <p:cNvSpPr/>
          <p:nvPr/>
        </p:nvSpPr>
        <p:spPr>
          <a:xfrm>
            <a:off x="2104960" y="207847"/>
            <a:ext cx="7049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4.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Collagen content, and cooking yield of skin-on and skin off goat carcasses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31C476-7951-4F60-89AE-740ABA12A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253723"/>
              </p:ext>
            </p:extLst>
          </p:nvPr>
        </p:nvGraphicFramePr>
        <p:xfrm>
          <a:off x="2154568" y="2631310"/>
          <a:ext cx="7946112" cy="428463"/>
        </p:xfrm>
        <a:graphic>
          <a:graphicData uri="http://schemas.openxmlformats.org/drawingml/2006/table">
            <a:tbl>
              <a:tblPr/>
              <a:tblGrid>
                <a:gridCol w="7946112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4284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57F4766-64D2-5DEC-FD58-DF8C43C8ABAA}"/>
              </a:ext>
            </a:extLst>
          </p:cNvPr>
          <p:cNvSpPr/>
          <p:nvPr/>
        </p:nvSpPr>
        <p:spPr>
          <a:xfrm>
            <a:off x="2154568" y="2716635"/>
            <a:ext cx="48231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SM: semimembranosus; LM: longissimus lumborum , n = 9).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3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89591-3EFA-A264-B76F-27E78A64E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F9E7462-B2A9-E404-1E1C-EFD8D7947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949079"/>
              </p:ext>
            </p:extLst>
          </p:nvPr>
        </p:nvGraphicFramePr>
        <p:xfrm>
          <a:off x="2104960" y="705223"/>
          <a:ext cx="7747698" cy="2077331"/>
        </p:xfrm>
        <a:graphic>
          <a:graphicData uri="http://schemas.openxmlformats.org/drawingml/2006/table">
            <a:tbl>
              <a:tblPr firstRow="1" firstCol="1" bandRow="1"/>
              <a:tblGrid>
                <a:gridCol w="1651700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997841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990979">
                  <a:extLst>
                    <a:ext uri="{9D8B030D-6E8A-4147-A177-3AD203B41FA5}">
                      <a16:colId xmlns:a16="http://schemas.microsoft.com/office/drawing/2014/main" val="1563550859"/>
                    </a:ext>
                  </a:extLst>
                </a:gridCol>
                <a:gridCol w="1069483">
                  <a:extLst>
                    <a:ext uri="{9D8B030D-6E8A-4147-A177-3AD203B41FA5}">
                      <a16:colId xmlns:a16="http://schemas.microsoft.com/office/drawing/2014/main" val="440231883"/>
                    </a:ext>
                  </a:extLst>
                </a:gridCol>
                <a:gridCol w="988008">
                  <a:extLst>
                    <a:ext uri="{9D8B030D-6E8A-4147-A177-3AD203B41FA5}">
                      <a16:colId xmlns:a16="http://schemas.microsoft.com/office/drawing/2014/main" val="3314913191"/>
                    </a:ext>
                  </a:extLst>
                </a:gridCol>
                <a:gridCol w="962159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924968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597152908"/>
                    </a:ext>
                  </a:extLst>
                </a:gridCol>
              </a:tblGrid>
              <a:tr h="32370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Parameter/Carcass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SM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LL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960373"/>
                  </a:ext>
                </a:extLst>
              </a:tr>
              <a:tr h="381449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48.58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46.68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47.86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46.82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48.22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u="none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          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79539"/>
                  </a:ext>
                </a:extLst>
              </a:tr>
              <a:tr h="374867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12.95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±0.24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11.62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±0.24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12.17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±0.29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12.01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±0.29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12.69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u="none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          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669725"/>
                  </a:ext>
                </a:extLst>
              </a:tr>
              <a:tr h="374867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5.79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4.97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5.45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5.09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u="none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          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9795025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435746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2028881-9662-76DA-E26C-4F7D7A73D2C8}"/>
              </a:ext>
            </a:extLst>
          </p:cNvPr>
          <p:cNvSpPr/>
          <p:nvPr/>
        </p:nvSpPr>
        <p:spPr>
          <a:xfrm>
            <a:off x="2104960" y="207847"/>
            <a:ext cx="5287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5.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Comparison of color on SM and LL muscles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92E86F-C841-4D15-3105-BA6BFFAF7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061580"/>
              </p:ext>
            </p:extLst>
          </p:nvPr>
        </p:nvGraphicFramePr>
        <p:xfrm>
          <a:off x="2122944" y="2428611"/>
          <a:ext cx="7946112" cy="428463"/>
        </p:xfrm>
        <a:graphic>
          <a:graphicData uri="http://schemas.openxmlformats.org/drawingml/2006/table">
            <a:tbl>
              <a:tblPr/>
              <a:tblGrid>
                <a:gridCol w="7946112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4284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61714D4-1F0A-C45F-54C1-2F2CE597E587}"/>
              </a:ext>
            </a:extLst>
          </p:cNvPr>
          <p:cNvSpPr/>
          <p:nvPr/>
        </p:nvSpPr>
        <p:spPr>
          <a:xfrm>
            <a:off x="2104960" y="2503131"/>
            <a:ext cx="48231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SM: semimembranosus; LM: longissimus lumborum , n = 9).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8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06424" y="447472"/>
            <a:ext cx="6237184" cy="3913332"/>
            <a:chOff x="2504639" y="421210"/>
            <a:chExt cx="7653549" cy="4948084"/>
          </a:xfrm>
        </p:grpSpPr>
        <p:grpSp>
          <p:nvGrpSpPr>
            <p:cNvPr id="11" name="Group 10"/>
            <p:cNvGrpSpPr/>
            <p:nvPr/>
          </p:nvGrpSpPr>
          <p:grpSpPr>
            <a:xfrm>
              <a:off x="2504639" y="421210"/>
              <a:ext cx="7653549" cy="4749583"/>
              <a:chOff x="2453394" y="227151"/>
              <a:chExt cx="7653549" cy="4749583"/>
            </a:xfrm>
          </p:grpSpPr>
          <p:graphicFrame>
            <p:nvGraphicFramePr>
              <p:cNvPr id="16" name="Chart 15"/>
              <p:cNvGraphicFramePr/>
              <p:nvPr>
                <p:extLst>
                  <p:ext uri="{D42A27DB-BD31-4B8C-83A1-F6EECF244321}">
                    <p14:modId xmlns:p14="http://schemas.microsoft.com/office/powerpoint/2010/main" val="1308469468"/>
                  </p:ext>
                </p:extLst>
              </p:nvPr>
            </p:nvGraphicFramePr>
            <p:xfrm>
              <a:off x="2989112" y="227151"/>
              <a:ext cx="7117831" cy="474958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7" name="TextBox 16"/>
              <p:cNvSpPr txBox="1"/>
              <p:nvPr/>
            </p:nvSpPr>
            <p:spPr>
              <a:xfrm>
                <a:off x="2453394" y="1263513"/>
                <a:ext cx="453201" cy="2162805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Fabrication Time (</a:t>
                </a:r>
                <a:r>
                  <a:rPr lang="en-US" sz="1200" b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4349560" y="5019052"/>
              <a:ext cx="1692873" cy="350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Conventional  cut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97242" y="836034"/>
              <a:ext cx="397509" cy="505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96910" y="3367424"/>
              <a:ext cx="431577" cy="505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49431" y="4517796"/>
            <a:ext cx="6476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3. </a:t>
            </a: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Fabrication time</a:t>
            </a:r>
            <a:r>
              <a:rPr lang="en-US" sz="1400" b="1" kern="0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beef loin steaks using conventional cut and wet cut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9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9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Number of observation, n = 6 </a:t>
            </a:r>
            <a:endParaRPr lang="en-US" altLang="en-US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B6DBE1-3DD2-1957-2642-FBFF4ECB163E}"/>
              </a:ext>
            </a:extLst>
          </p:cNvPr>
          <p:cNvSpPr/>
          <p:nvPr/>
        </p:nvSpPr>
        <p:spPr>
          <a:xfrm>
            <a:off x="6589126" y="4083805"/>
            <a:ext cx="712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Wet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3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143DE-0CDF-82A8-EC09-8900F5083A34}"/>
              </a:ext>
            </a:extLst>
          </p:cNvPr>
          <p:cNvSpPr txBox="1"/>
          <p:nvPr/>
        </p:nvSpPr>
        <p:spPr>
          <a:xfrm>
            <a:off x="1525289" y="5411775"/>
            <a:ext cx="689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 Scanning electron microscope image (1,000 x magnification) of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beef loin steaks that were fabricated using conventional cut (a) and wet cut (b)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7353F-F836-4415-A9EA-78C05013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14" y="798994"/>
            <a:ext cx="2555265" cy="2060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ECE91-17AC-0791-034F-3F6708352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09" y="798994"/>
            <a:ext cx="2636704" cy="2135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DBD34-5074-F95D-39E0-F6F1B112E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993" y="3238956"/>
            <a:ext cx="2535886" cy="2060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1E58E-1D59-0C2F-8EAD-BBB7E719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109" y="3238956"/>
            <a:ext cx="2641356" cy="21298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891A69-F2C6-3918-D653-4FD7FAA352E0}"/>
              </a:ext>
            </a:extLst>
          </p:cNvPr>
          <p:cNvSpPr txBox="1"/>
          <p:nvPr/>
        </p:nvSpPr>
        <p:spPr>
          <a:xfrm>
            <a:off x="1783993" y="369341"/>
            <a:ext cx="187102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cut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8FCA6A-025C-9E97-CA0D-32EB9C34C5CC}"/>
              </a:ext>
            </a:extLst>
          </p:cNvPr>
          <p:cNvSpPr txBox="1"/>
          <p:nvPr/>
        </p:nvSpPr>
        <p:spPr>
          <a:xfrm>
            <a:off x="4686850" y="401702"/>
            <a:ext cx="94776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Wet cut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45CB0-756A-74F6-0A9E-ED48AF4DCB36}"/>
              </a:ext>
            </a:extLst>
          </p:cNvPr>
          <p:cNvSpPr txBox="1"/>
          <p:nvPr/>
        </p:nvSpPr>
        <p:spPr>
          <a:xfrm>
            <a:off x="3904381" y="2352471"/>
            <a:ext cx="4154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5FDCB-3EFC-1A1A-71C3-23795CD7FE0A}"/>
              </a:ext>
            </a:extLst>
          </p:cNvPr>
          <p:cNvSpPr txBox="1"/>
          <p:nvPr/>
        </p:nvSpPr>
        <p:spPr>
          <a:xfrm>
            <a:off x="6890027" y="2421308"/>
            <a:ext cx="4283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4C7A76-21D1-A342-AA8C-F3F7414C268B}"/>
              </a:ext>
            </a:extLst>
          </p:cNvPr>
          <p:cNvSpPr txBox="1"/>
          <p:nvPr/>
        </p:nvSpPr>
        <p:spPr>
          <a:xfrm>
            <a:off x="6899171" y="4859361"/>
            <a:ext cx="4283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947B1-CA51-1F04-DA63-9232D95F5B99}"/>
              </a:ext>
            </a:extLst>
          </p:cNvPr>
          <p:cNvSpPr txBox="1"/>
          <p:nvPr/>
        </p:nvSpPr>
        <p:spPr>
          <a:xfrm>
            <a:off x="3891557" y="4786475"/>
            <a:ext cx="4154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2EEADD-06C2-1A21-9DE1-15E05BF2DE30}"/>
              </a:ext>
            </a:extLst>
          </p:cNvPr>
          <p:cNvSpPr txBox="1"/>
          <p:nvPr/>
        </p:nvSpPr>
        <p:spPr>
          <a:xfrm>
            <a:off x="1525289" y="5934995"/>
            <a:ext cx="1477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1a, 1b – Steak edge</a:t>
            </a:r>
          </a:p>
          <a:p>
            <a:r>
              <a:rPr lang="en-US" sz="1200" dirty="0"/>
              <a:t>1a, 2a – Steak center</a:t>
            </a:r>
          </a:p>
        </p:txBody>
      </p:sp>
    </p:spTree>
    <p:extLst>
      <p:ext uri="{BB962C8B-B14F-4D97-AF65-F5344CB8AC3E}">
        <p14:creationId xmlns:p14="http://schemas.microsoft.com/office/powerpoint/2010/main" val="247720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26860"/>
              </p:ext>
            </p:extLst>
          </p:nvPr>
        </p:nvGraphicFramePr>
        <p:xfrm>
          <a:off x="1202352" y="1067165"/>
          <a:ext cx="9179898" cy="4773016"/>
        </p:xfrm>
        <a:graphic>
          <a:graphicData uri="http://schemas.openxmlformats.org/drawingml/2006/table">
            <a:tbl>
              <a:tblPr firstRow="1" firstCol="1" bandRow="1"/>
              <a:tblGrid>
                <a:gridCol w="1199016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884757">
                  <a:extLst>
                    <a:ext uri="{9D8B030D-6E8A-4147-A177-3AD203B41FA5}">
                      <a16:colId xmlns:a16="http://schemas.microsoft.com/office/drawing/2014/main" val="25922458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6852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855199491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18446881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1398342805"/>
                    </a:ext>
                  </a:extLst>
                </a:gridCol>
              </a:tblGrid>
              <a:tr h="5689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                                            Storage day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0-day</a:t>
                      </a:r>
                      <a:r>
                        <a:rPr lang="en-US" sz="10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              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3-day</a:t>
                      </a:r>
                      <a:r>
                        <a:rPr lang="en-US" sz="10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         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6-day                9-day                12-day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Cutting method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conventional cut     wet cut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960373"/>
                  </a:ext>
                </a:extLst>
              </a:tr>
              <a:tr h="401632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100±0.00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99.00±0.16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98.48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±0.16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97.75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±0.16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97.20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±0.16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98.11±0.08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98.10±0.08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394336"/>
                  </a:ext>
                </a:extLst>
              </a:tr>
              <a:tr h="336148"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Loin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5.59±0.05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5.51±0.05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5.57±0.05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5.46±0.05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5.45±0.05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5.52±0.02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5.52±0.02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5310283"/>
                  </a:ext>
                </a:extLst>
              </a:tr>
              <a:tr h="40163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Tenderloin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5.51±0.05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5.53±0.05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5.51±0.05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5.39±0.05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5.41±0.05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5.52±0.05</a:t>
                      </a:r>
                      <a:r>
                        <a:rPr lang="en-US" sz="1200" b="0" kern="1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5.42±0.05</a:t>
                      </a:r>
                      <a:r>
                        <a:rPr lang="en-US" sz="1200" b="0" kern="1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12998"/>
                  </a:ext>
                </a:extLst>
              </a:tr>
              <a:tr h="401632"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TBARS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Loin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0.19±0.06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0.27±0.06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0.51±0.06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0.93±0.06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1.02±0.06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0.56±0.04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0.61±0.04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476428"/>
                  </a:ext>
                </a:extLst>
              </a:tr>
              <a:tr h="40163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Tenderloin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0.27±0.07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0.26±0.07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0.69±0.07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1.00±0.07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1.18±0.07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0.66±0.04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0.70±0.04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7328249"/>
                  </a:ext>
                </a:extLst>
              </a:tr>
              <a:tr h="401632"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Brightness (L*)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Loin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55.71±1.52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49.82±1.52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48.34±1.52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48.16±1.52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51.34±1.52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51.85±1.16</a:t>
                      </a:r>
                      <a:r>
                        <a:rPr lang="en-US" sz="1200" b="0" kern="1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49.49±1.16</a:t>
                      </a:r>
                      <a:r>
                        <a:rPr lang="en-US" sz="1200" b="0" kern="1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1423687"/>
                  </a:ext>
                </a:extLst>
              </a:tr>
              <a:tr h="40163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Tenderloin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53.38±1.33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51.96±1.33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50.06±1.33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50.46±1.33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52.22±1.33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52.98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±0.79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50.25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±0.79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916618"/>
                  </a:ext>
                </a:extLst>
              </a:tr>
              <a:tr h="401632"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Redness (a*)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Loin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17.52±1.33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17.60±1.33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16.09±1.33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15.04±1.33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10.03±1.33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15.32±0.96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15.19±0.96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5911496"/>
                  </a:ext>
                </a:extLst>
              </a:tr>
              <a:tr h="32741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Tenderloin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16.95±1.35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18.32±1.35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14.78±1.35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11.14±1.35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7.81±1.35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13.85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±0.94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13.75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±0.94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474649"/>
                  </a:ext>
                </a:extLst>
              </a:tr>
              <a:tr h="327417"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Yellowness (b*)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Loin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9.64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10.59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9.56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9.71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7.50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9.22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±0.68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9.58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±0.68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916566"/>
                  </a:ext>
                </a:extLst>
              </a:tr>
              <a:tr h="40163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Tenderloin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8.14±0.65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9.60±0.65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9.77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8.45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7.07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8.28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±0.32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8.93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±0.32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05343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325077" y="455030"/>
            <a:ext cx="8934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1.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Comparison of yield, pH, TBARS, and color values of beef loin and tenderloin during 12-days of storage </a:t>
            </a:r>
          </a:p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             after fabrication using conventional cut and wet cut</a:t>
            </a:r>
            <a:endParaRPr lang="en-US" sz="1400" b="1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3520" y="6084692"/>
            <a:ext cx="4823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AE51BE-15B1-9032-B669-90B1794C2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30599"/>
              </p:ext>
            </p:extLst>
          </p:nvPr>
        </p:nvGraphicFramePr>
        <p:xfrm>
          <a:off x="2169247" y="5800791"/>
          <a:ext cx="7853506" cy="567803"/>
        </p:xfrm>
        <a:graphic>
          <a:graphicData uri="http://schemas.openxmlformats.org/drawingml/2006/table">
            <a:tbl>
              <a:tblPr/>
              <a:tblGrid>
                <a:gridCol w="7853506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567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5626B8-2F22-909C-EB1B-09683E1AB4AB}"/>
              </a:ext>
            </a:extLst>
          </p:cNvPr>
          <p:cNvCxnSpPr>
            <a:cxnSpLocks/>
          </p:cNvCxnSpPr>
          <p:nvPr/>
        </p:nvCxnSpPr>
        <p:spPr>
          <a:xfrm>
            <a:off x="8307627" y="1049471"/>
            <a:ext cx="0" cy="47907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7737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50620" y="1171372"/>
            <a:ext cx="6789244" cy="4276928"/>
            <a:chOff x="2710259" y="227151"/>
            <a:chExt cx="7502621" cy="4749583"/>
          </a:xfrm>
        </p:grpSpPr>
        <p:graphicFrame>
          <p:nvGraphicFramePr>
            <p:cNvPr id="16" name="Chart 15"/>
            <p:cNvGraphicFramePr/>
            <p:nvPr>
              <p:extLst>
                <p:ext uri="{D42A27DB-BD31-4B8C-83A1-F6EECF244321}">
                  <p14:modId xmlns:p14="http://schemas.microsoft.com/office/powerpoint/2010/main" val="1764014642"/>
                </p:ext>
              </p:extLst>
            </p:nvPr>
          </p:nvGraphicFramePr>
          <p:xfrm>
            <a:off x="3095049" y="227151"/>
            <a:ext cx="7117831" cy="47495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2710259" y="606917"/>
              <a:ext cx="408139" cy="21628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MAB (log CFU/surface)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86713" y="5515369"/>
            <a:ext cx="60652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5. </a:t>
            </a: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of mesophilic aerobic bacteria (MAB) on beef loin steaks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during storage for 12 days after fabrication by dry cut and wet cut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Chilling conditions as in Figure 1. 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9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Number of observation, n = 12 </a:t>
            </a:r>
            <a:endParaRPr lang="en-US" altLang="en-US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463F1-4B3C-FAB7-6365-854D3CFBD7EF}"/>
              </a:ext>
            </a:extLst>
          </p:cNvPr>
          <p:cNvSpPr txBox="1"/>
          <p:nvPr/>
        </p:nvSpPr>
        <p:spPr>
          <a:xfrm>
            <a:off x="6685853" y="2020953"/>
            <a:ext cx="459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FC8EA-019A-C246-39D6-547C4E151DC1}"/>
              </a:ext>
            </a:extLst>
          </p:cNvPr>
          <p:cNvSpPr txBox="1"/>
          <p:nvPr/>
        </p:nvSpPr>
        <p:spPr>
          <a:xfrm>
            <a:off x="4763467" y="2487133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39C93-B41F-A74A-6688-4DAE7CB34EBB}"/>
              </a:ext>
            </a:extLst>
          </p:cNvPr>
          <p:cNvSpPr txBox="1"/>
          <p:nvPr/>
        </p:nvSpPr>
        <p:spPr>
          <a:xfrm>
            <a:off x="3734031" y="2565758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1B886-042F-D647-5B58-A3486FA9C2AB}"/>
              </a:ext>
            </a:extLst>
          </p:cNvPr>
          <p:cNvSpPr txBox="1"/>
          <p:nvPr/>
        </p:nvSpPr>
        <p:spPr>
          <a:xfrm>
            <a:off x="7796523" y="1872940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4BE58-AF66-2072-604E-80401BA1B286}"/>
              </a:ext>
            </a:extLst>
          </p:cNvPr>
          <p:cNvSpPr txBox="1"/>
          <p:nvPr/>
        </p:nvSpPr>
        <p:spPr>
          <a:xfrm>
            <a:off x="5661493" y="2423302"/>
            <a:ext cx="393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B5B85-250D-A406-41BE-D68B5F07B307}"/>
              </a:ext>
            </a:extLst>
          </p:cNvPr>
          <p:cNvSpPr txBox="1"/>
          <p:nvPr/>
        </p:nvSpPr>
        <p:spPr>
          <a:xfrm>
            <a:off x="5765105" y="5171301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3813379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51614" y="1171372"/>
            <a:ext cx="6810373" cy="4276928"/>
            <a:chOff x="2686910" y="227151"/>
            <a:chExt cx="7525970" cy="4749583"/>
          </a:xfrm>
        </p:grpSpPr>
        <p:graphicFrame>
          <p:nvGraphicFramePr>
            <p:cNvPr id="16" name="Chart 15"/>
            <p:cNvGraphicFramePr/>
            <p:nvPr>
              <p:extLst>
                <p:ext uri="{D42A27DB-BD31-4B8C-83A1-F6EECF244321}">
                  <p14:modId xmlns:p14="http://schemas.microsoft.com/office/powerpoint/2010/main" val="376472432"/>
                </p:ext>
              </p:extLst>
            </p:nvPr>
          </p:nvGraphicFramePr>
          <p:xfrm>
            <a:off x="3095049" y="227151"/>
            <a:ext cx="7117831" cy="47495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2686910" y="1187334"/>
              <a:ext cx="408139" cy="21628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Coliform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(log CFU/surface)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79804" y="5514975"/>
            <a:ext cx="59577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6. Growth</a:t>
            </a: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coliform bacteria on beef loin steaks during storage 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12 days after fabrication by dry cut and wet cut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Chilling conditions as in Figure 1. 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9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Number of observation, n = 12 </a:t>
            </a:r>
            <a:endParaRPr lang="en-US" altLang="en-US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463F1-4B3C-FAB7-6365-854D3CFBD7EF}"/>
              </a:ext>
            </a:extLst>
          </p:cNvPr>
          <p:cNvSpPr txBox="1"/>
          <p:nvPr/>
        </p:nvSpPr>
        <p:spPr>
          <a:xfrm>
            <a:off x="7839235" y="1866725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FC8EA-019A-C246-39D6-547C4E151DC1}"/>
              </a:ext>
            </a:extLst>
          </p:cNvPr>
          <p:cNvSpPr txBox="1"/>
          <p:nvPr/>
        </p:nvSpPr>
        <p:spPr>
          <a:xfrm>
            <a:off x="3666246" y="2909109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39C93-B41F-A74A-6688-4DAE7CB34EBB}"/>
              </a:ext>
            </a:extLst>
          </p:cNvPr>
          <p:cNvSpPr txBox="1"/>
          <p:nvPr/>
        </p:nvSpPr>
        <p:spPr>
          <a:xfrm>
            <a:off x="4742985" y="2872879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1B886-042F-D647-5B58-A3486FA9C2AB}"/>
              </a:ext>
            </a:extLst>
          </p:cNvPr>
          <p:cNvSpPr txBox="1"/>
          <p:nvPr/>
        </p:nvSpPr>
        <p:spPr>
          <a:xfrm>
            <a:off x="5750771" y="272854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4BE58-AF66-2072-604E-80401BA1B286}"/>
              </a:ext>
            </a:extLst>
          </p:cNvPr>
          <p:cNvSpPr txBox="1"/>
          <p:nvPr/>
        </p:nvSpPr>
        <p:spPr>
          <a:xfrm>
            <a:off x="6779359" y="2272485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44B35-747C-0BFC-835B-A12C3A2859EE}"/>
              </a:ext>
            </a:extLst>
          </p:cNvPr>
          <p:cNvSpPr txBox="1"/>
          <p:nvPr/>
        </p:nvSpPr>
        <p:spPr>
          <a:xfrm>
            <a:off x="5765105" y="5171301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349398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143DE-0CDF-82A8-EC09-8900F5083A34}"/>
              </a:ext>
            </a:extLst>
          </p:cNvPr>
          <p:cNvSpPr txBox="1"/>
          <p:nvPr/>
        </p:nvSpPr>
        <p:spPr>
          <a:xfrm>
            <a:off x="3578030" y="6393890"/>
            <a:ext cx="758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 Visual appearance of beef steaks that were fabricated using dry cut (a) and wet cut (b)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5410E-C937-5952-244A-84E4988E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00" y="385906"/>
            <a:ext cx="2831562" cy="5038513"/>
          </a:xfrm>
          <a:prstGeom prst="rect">
            <a:avLst/>
          </a:prstGeom>
        </p:spPr>
      </p:pic>
      <p:pic>
        <p:nvPicPr>
          <p:cNvPr id="11" name="Picture 10" descr="Close-up of a machine&#10;&#10;Description automatically generated">
            <a:extLst>
              <a:ext uri="{FF2B5EF4-FFF2-40B4-BE49-F238E27FC236}">
                <a16:creationId xmlns:a16="http://schemas.microsoft.com/office/drawing/2014/main" id="{EEEC3CBB-5676-FF33-2125-5065FCEE9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45576" y="2309892"/>
            <a:ext cx="1653056" cy="1239792"/>
          </a:xfrm>
          <a:prstGeom prst="rect">
            <a:avLst/>
          </a:prstGeom>
        </p:spPr>
      </p:pic>
      <p:pic>
        <p:nvPicPr>
          <p:cNvPr id="12" name="Picture 11" descr="A metal object with holes&#10;&#10;Description automatically generated">
            <a:extLst>
              <a:ext uri="{FF2B5EF4-FFF2-40B4-BE49-F238E27FC236}">
                <a16:creationId xmlns:a16="http://schemas.microsoft.com/office/drawing/2014/main" id="{84B7A818-3256-56D3-4C46-64B6CCDF4F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0537" y="1717119"/>
            <a:ext cx="4989266" cy="2425338"/>
          </a:xfrm>
          <a:prstGeom prst="rect">
            <a:avLst/>
          </a:prstGeom>
        </p:spPr>
      </p:pic>
      <p:pic>
        <p:nvPicPr>
          <p:cNvPr id="14" name="Picture 13" descr="A metal object with a circular object in the middle&#10;&#10;Description automatically generated">
            <a:extLst>
              <a:ext uri="{FF2B5EF4-FFF2-40B4-BE49-F238E27FC236}">
                <a16:creationId xmlns:a16="http://schemas.microsoft.com/office/drawing/2014/main" id="{CDBF124F-D11C-9844-69EB-B4FA0FA9D9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9719" y="1729773"/>
            <a:ext cx="5038513" cy="24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4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143DE-0CDF-82A8-EC09-8900F5083A34}"/>
              </a:ext>
            </a:extLst>
          </p:cNvPr>
          <p:cNvSpPr txBox="1"/>
          <p:nvPr/>
        </p:nvSpPr>
        <p:spPr>
          <a:xfrm>
            <a:off x="1677980" y="5163148"/>
            <a:ext cx="568387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 Visual appearance of beef steak surfaces that are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cut using dry saw (a) and wet saw (b)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1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D477A-A11E-0CCC-6BEF-44A9148F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14" y="3086995"/>
            <a:ext cx="2555267" cy="2060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68BE71-724A-7FE0-2EA6-A4DCC19F6D37}"/>
              </a:ext>
            </a:extLst>
          </p:cNvPr>
          <p:cNvSpPr txBox="1"/>
          <p:nvPr/>
        </p:nvSpPr>
        <p:spPr>
          <a:xfrm>
            <a:off x="2418520" y="365003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of steak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C16298-A6AC-F1CA-B4BE-E287AC485E04}"/>
              </a:ext>
            </a:extLst>
          </p:cNvPr>
          <p:cNvSpPr txBox="1"/>
          <p:nvPr/>
        </p:nvSpPr>
        <p:spPr>
          <a:xfrm>
            <a:off x="603150" y="1431588"/>
            <a:ext cx="9348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Dry cut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590E31-D926-EA7D-0CBF-457A8D88D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719" y="798993"/>
            <a:ext cx="2555265" cy="20604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5554CD-2690-767F-662B-A54ABB187F6F}"/>
              </a:ext>
            </a:extLst>
          </p:cNvPr>
          <p:cNvSpPr txBox="1"/>
          <p:nvPr/>
        </p:nvSpPr>
        <p:spPr>
          <a:xfrm>
            <a:off x="603150" y="3612676"/>
            <a:ext cx="94776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Wet cut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F083D-7759-5467-7324-314959C3D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614" y="798992"/>
            <a:ext cx="2555265" cy="20604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88B80-618F-3ADE-C665-AC4A46AF8E82}"/>
              </a:ext>
            </a:extLst>
          </p:cNvPr>
          <p:cNvSpPr txBox="1"/>
          <p:nvPr/>
        </p:nvSpPr>
        <p:spPr>
          <a:xfrm>
            <a:off x="5397233" y="315864"/>
            <a:ext cx="173861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 of steak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545F63-C391-10BD-B0A0-D5061727D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719" y="3086995"/>
            <a:ext cx="2555265" cy="20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91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14962</TotalTime>
  <Words>1575</Words>
  <Application>Microsoft Office PowerPoint</Application>
  <PresentationFormat>Widescreen</PresentationFormat>
  <Paragraphs>457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Malgun Gothic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Ike Kang</dc:creator>
  <cp:lastModifiedBy>Brandon Kim</cp:lastModifiedBy>
  <cp:revision>70</cp:revision>
  <dcterms:created xsi:type="dcterms:W3CDTF">2018-11-21T19:18:44Z</dcterms:created>
  <dcterms:modified xsi:type="dcterms:W3CDTF">2024-07-02T20:43:41Z</dcterms:modified>
</cp:coreProperties>
</file>